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88" r:id="rId2"/>
    <p:sldId id="274" r:id="rId3"/>
    <p:sldId id="270" r:id="rId4"/>
    <p:sldId id="277" r:id="rId5"/>
    <p:sldId id="275" r:id="rId6"/>
    <p:sldId id="295" r:id="rId7"/>
    <p:sldId id="296" r:id="rId8"/>
    <p:sldId id="299" r:id="rId9"/>
    <p:sldId id="293" r:id="rId10"/>
    <p:sldId id="297" r:id="rId11"/>
    <p:sldId id="298" r:id="rId12"/>
    <p:sldId id="300" r:id="rId13"/>
    <p:sldId id="301" r:id="rId14"/>
    <p:sldId id="302" r:id="rId15"/>
    <p:sldId id="303" r:id="rId16"/>
    <p:sldId id="304" r:id="rId17"/>
    <p:sldId id="305" r:id="rId18"/>
    <p:sldId id="306" r:id="rId19"/>
    <p:sldId id="307" r:id="rId20"/>
    <p:sldId id="314" r:id="rId21"/>
    <p:sldId id="308" r:id="rId22"/>
    <p:sldId id="257" r:id="rId23"/>
    <p:sldId id="315" r:id="rId24"/>
    <p:sldId id="316" r:id="rId25"/>
    <p:sldId id="317" r:id="rId26"/>
    <p:sldId id="318" r:id="rId27"/>
    <p:sldId id="319" r:id="rId28"/>
    <p:sldId id="309" r:id="rId29"/>
    <p:sldId id="310" r:id="rId30"/>
    <p:sldId id="311" r:id="rId31"/>
    <p:sldId id="312" r:id="rId32"/>
    <p:sldId id="313" r:id="rId33"/>
    <p:sldId id="294" r:id="rId34"/>
    <p:sldId id="272" r:id="rId35"/>
    <p:sldId id="289" r:id="rId36"/>
  </p:sldIdLst>
  <p:sldSz cx="12192000" cy="6858000"/>
  <p:notesSz cx="7169150" cy="9455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1C70"/>
    <a:srgbClr val="0D5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D89864-4AA9-4031-87CE-98B5AEEC71E4}"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F88CB32D-A27B-40DE-95E8-7DCE5D5F2C8D}">
      <dgm:prSet phldr="0"/>
      <dgm:spPr/>
      <dgm:t>
        <a:bodyPr/>
        <a:lstStyle/>
        <a:p>
          <a:pPr rtl="0"/>
          <a:r>
            <a:rPr lang="en-US" b="1">
              <a:latin typeface="Calibri"/>
              <a:ea typeface="Calibri"/>
              <a:cs typeface="Arial"/>
            </a:rPr>
            <a:t>After all Viable Options are exhausted and there is a possible need for In-Home / Community Based and/or Parent Training (IH/CB/PT): </a:t>
          </a:r>
        </a:p>
      </dgm:t>
    </dgm:pt>
    <dgm:pt modelId="{B50CF73B-0C10-4CAF-8D5B-F44FEB14F9C8}" type="parTrans" cxnId="{FCBA7B48-900F-4406-A480-B5981CF5AC60}">
      <dgm:prSet/>
      <dgm:spPr/>
    </dgm:pt>
    <dgm:pt modelId="{04D4D9DB-4A1D-43CA-97C2-72B14B7DD1AB}" type="sibTrans" cxnId="{FCBA7B48-900F-4406-A480-B5981CF5AC60}">
      <dgm:prSet phldrT="01"/>
      <dgm:spPr/>
      <dgm:t>
        <a:bodyPr/>
        <a:lstStyle/>
        <a:p>
          <a:r>
            <a:rPr lang="en-US"/>
            <a:t>01</a:t>
          </a:r>
        </a:p>
      </dgm:t>
    </dgm:pt>
    <dgm:pt modelId="{D9EF788D-F111-4D44-B479-05EF39FC999A}">
      <dgm:prSet phldr="0"/>
      <dgm:spPr/>
      <dgm:t>
        <a:bodyPr/>
        <a:lstStyle/>
        <a:p>
          <a:pPr rtl="0"/>
          <a:r>
            <a:rPr lang="en-US" b="1">
              <a:latin typeface="Calibri"/>
              <a:ea typeface="Calibri"/>
              <a:cs typeface="Arial"/>
            </a:rPr>
            <a:t>Parents sign the Notice and Consent for IHT evaluation and is obtained by the campus Licensed Specialist in School Psychology (LSSP)</a:t>
          </a:r>
        </a:p>
      </dgm:t>
    </dgm:pt>
    <dgm:pt modelId="{31440B35-CABD-4336-BB57-03543AAB436C}" type="parTrans" cxnId="{A11B286D-4D8F-4D60-A4EC-DB1A5209EE08}">
      <dgm:prSet/>
      <dgm:spPr/>
    </dgm:pt>
    <dgm:pt modelId="{5686DE1F-A341-4CD1-9F93-12E796185D2F}" type="sibTrans" cxnId="{A11B286D-4D8F-4D60-A4EC-DB1A5209EE08}">
      <dgm:prSet phldrT="02"/>
      <dgm:spPr/>
      <dgm:t>
        <a:bodyPr/>
        <a:lstStyle/>
        <a:p>
          <a:r>
            <a:rPr lang="en-US"/>
            <a:t>02</a:t>
          </a:r>
        </a:p>
      </dgm:t>
    </dgm:pt>
    <dgm:pt modelId="{118C9DD3-C3FE-484B-A1F1-CDFFA841D1EF}">
      <dgm:prSet phldr="0"/>
      <dgm:spPr/>
      <dgm:t>
        <a:bodyPr/>
        <a:lstStyle/>
        <a:p>
          <a:pPr rtl="0"/>
          <a:r>
            <a:rPr lang="en-US" b="1">
              <a:latin typeface="Calibri"/>
              <a:ea typeface="Calibri"/>
              <a:cs typeface="Arial"/>
            </a:rPr>
            <a:t>Once consent is obtained the campus LSSP will complete the evaluation components which include a gathering of student historical information, a parent interview, teacher interview, school observation, in-home observation and an evaluation summary report</a:t>
          </a:r>
        </a:p>
      </dgm:t>
    </dgm:pt>
    <dgm:pt modelId="{66973528-0246-451B-9800-AA2D83CCD1FA}" type="parTrans" cxnId="{56E80520-C10C-4DB4-ABBF-7C4AF9EA6B28}">
      <dgm:prSet/>
      <dgm:spPr/>
    </dgm:pt>
    <dgm:pt modelId="{74870D00-2086-45A3-AF30-AA4352E5B7BE}" type="sibTrans" cxnId="{56E80520-C10C-4DB4-ABBF-7C4AF9EA6B28}">
      <dgm:prSet phldrT="03"/>
      <dgm:spPr/>
      <dgm:t>
        <a:bodyPr/>
        <a:lstStyle/>
        <a:p>
          <a:r>
            <a:rPr lang="en-US"/>
            <a:t>03</a:t>
          </a:r>
        </a:p>
      </dgm:t>
    </dgm:pt>
    <dgm:pt modelId="{0AC5EF26-2712-44B6-B69F-D6573329CB2C}">
      <dgm:prSet phldr="0"/>
      <dgm:spPr/>
      <dgm:t>
        <a:bodyPr/>
        <a:lstStyle/>
        <a:p>
          <a:pPr rtl="0"/>
          <a:r>
            <a:rPr lang="en-US" b="1">
              <a:latin typeface="Calibri"/>
              <a:ea typeface="Calibri"/>
              <a:cs typeface="Arial"/>
            </a:rPr>
            <a:t>After the evaluation is completed, the LSSP will input PROPOSED IEP goals/objectives, into the draft ARD documents.  A recommended number and duration of sessions will be added to the draft schedule of service page. The LSSP will document areas of need/service time on the draft Autism Supplement within the ARD document. </a:t>
          </a:r>
          <a:r>
            <a:rPr lang="en-US" b="1" i="1">
              <a:latin typeface="Calibri"/>
              <a:ea typeface="Calibri"/>
              <a:cs typeface="Arial"/>
            </a:rPr>
            <a:t>This information is shared with the parent to review prior to the ARD meeting. </a:t>
          </a:r>
          <a:endParaRPr lang="en-US" b="1">
            <a:latin typeface="Calibri"/>
            <a:ea typeface="Calibri"/>
            <a:cs typeface="Arial"/>
          </a:endParaRPr>
        </a:p>
      </dgm:t>
    </dgm:pt>
    <dgm:pt modelId="{E04F2DE7-0F4B-46F6-8A6F-7C64F952AF3F}" type="parTrans" cxnId="{A7EC284D-44E3-4015-A4DF-E63D812DD932}">
      <dgm:prSet/>
      <dgm:spPr/>
    </dgm:pt>
    <dgm:pt modelId="{C7F83CEF-F4D3-41F3-929C-41E1709617F8}" type="sibTrans" cxnId="{A7EC284D-44E3-4015-A4DF-E63D812DD932}">
      <dgm:prSet phldrT="04"/>
      <dgm:spPr/>
      <dgm:t>
        <a:bodyPr/>
        <a:lstStyle/>
        <a:p>
          <a:r>
            <a:rPr lang="en-US"/>
            <a:t>04</a:t>
          </a:r>
        </a:p>
      </dgm:t>
    </dgm:pt>
    <dgm:pt modelId="{4B3B98C7-F2A1-4EEF-A17A-249C05D9FAE4}" type="pres">
      <dgm:prSet presAssocID="{43D89864-4AA9-4031-87CE-98B5AEEC71E4}" presName="Name0" presStyleCnt="0">
        <dgm:presLayoutVars>
          <dgm:animLvl val="lvl"/>
          <dgm:resizeHandles val="exact"/>
        </dgm:presLayoutVars>
      </dgm:prSet>
      <dgm:spPr/>
    </dgm:pt>
    <dgm:pt modelId="{1C1EB3AC-5305-49D2-B1E4-C7C85D73F588}" type="pres">
      <dgm:prSet presAssocID="{F88CB32D-A27B-40DE-95E8-7DCE5D5F2C8D}" presName="compositeNode" presStyleCnt="0">
        <dgm:presLayoutVars>
          <dgm:bulletEnabled val="1"/>
        </dgm:presLayoutVars>
      </dgm:prSet>
      <dgm:spPr/>
    </dgm:pt>
    <dgm:pt modelId="{801844E1-7A1B-434D-9564-908F950C5113}" type="pres">
      <dgm:prSet presAssocID="{F88CB32D-A27B-40DE-95E8-7DCE5D5F2C8D}" presName="bgRect" presStyleLbl="alignNode1" presStyleIdx="0" presStyleCnt="4"/>
      <dgm:spPr/>
    </dgm:pt>
    <dgm:pt modelId="{2E01A2F1-8366-47E6-BDC7-57834B72133A}" type="pres">
      <dgm:prSet presAssocID="{04D4D9DB-4A1D-43CA-97C2-72B14B7DD1AB}" presName="sibTransNodeRect" presStyleLbl="alignNode1" presStyleIdx="0" presStyleCnt="4">
        <dgm:presLayoutVars>
          <dgm:chMax val="0"/>
          <dgm:bulletEnabled val="1"/>
        </dgm:presLayoutVars>
      </dgm:prSet>
      <dgm:spPr/>
    </dgm:pt>
    <dgm:pt modelId="{B3E30F8C-046A-4037-918F-34F677DFB4FB}" type="pres">
      <dgm:prSet presAssocID="{F88CB32D-A27B-40DE-95E8-7DCE5D5F2C8D}" presName="nodeRect" presStyleLbl="alignNode1" presStyleIdx="0" presStyleCnt="4">
        <dgm:presLayoutVars>
          <dgm:bulletEnabled val="1"/>
        </dgm:presLayoutVars>
      </dgm:prSet>
      <dgm:spPr/>
    </dgm:pt>
    <dgm:pt modelId="{1FB4402F-934B-4E51-9782-94EEC36A3AE9}" type="pres">
      <dgm:prSet presAssocID="{04D4D9DB-4A1D-43CA-97C2-72B14B7DD1AB}" presName="sibTrans" presStyleCnt="0"/>
      <dgm:spPr/>
    </dgm:pt>
    <dgm:pt modelId="{56664CAF-D4F7-4F5E-9D3E-89E8E38FA603}" type="pres">
      <dgm:prSet presAssocID="{D9EF788D-F111-4D44-B479-05EF39FC999A}" presName="compositeNode" presStyleCnt="0">
        <dgm:presLayoutVars>
          <dgm:bulletEnabled val="1"/>
        </dgm:presLayoutVars>
      </dgm:prSet>
      <dgm:spPr/>
    </dgm:pt>
    <dgm:pt modelId="{ADF1D6B0-DDC8-4B65-8738-1EF90AD37D1E}" type="pres">
      <dgm:prSet presAssocID="{D9EF788D-F111-4D44-B479-05EF39FC999A}" presName="bgRect" presStyleLbl="alignNode1" presStyleIdx="1" presStyleCnt="4"/>
      <dgm:spPr/>
    </dgm:pt>
    <dgm:pt modelId="{32173604-03F5-4F83-88A6-4B47F62B595B}" type="pres">
      <dgm:prSet presAssocID="{5686DE1F-A341-4CD1-9F93-12E796185D2F}" presName="sibTransNodeRect" presStyleLbl="alignNode1" presStyleIdx="1" presStyleCnt="4">
        <dgm:presLayoutVars>
          <dgm:chMax val="0"/>
          <dgm:bulletEnabled val="1"/>
        </dgm:presLayoutVars>
      </dgm:prSet>
      <dgm:spPr/>
    </dgm:pt>
    <dgm:pt modelId="{1B8001C1-F04A-42A4-85FA-ECDF88FA8FEF}" type="pres">
      <dgm:prSet presAssocID="{D9EF788D-F111-4D44-B479-05EF39FC999A}" presName="nodeRect" presStyleLbl="alignNode1" presStyleIdx="1" presStyleCnt="4">
        <dgm:presLayoutVars>
          <dgm:bulletEnabled val="1"/>
        </dgm:presLayoutVars>
      </dgm:prSet>
      <dgm:spPr/>
    </dgm:pt>
    <dgm:pt modelId="{D97BCFD0-1D04-478F-A879-DC5A2FC50157}" type="pres">
      <dgm:prSet presAssocID="{5686DE1F-A341-4CD1-9F93-12E796185D2F}" presName="sibTrans" presStyleCnt="0"/>
      <dgm:spPr/>
    </dgm:pt>
    <dgm:pt modelId="{A6ACA848-5D0D-4014-A1A1-8826137AA563}" type="pres">
      <dgm:prSet presAssocID="{118C9DD3-C3FE-484B-A1F1-CDFFA841D1EF}" presName="compositeNode" presStyleCnt="0">
        <dgm:presLayoutVars>
          <dgm:bulletEnabled val="1"/>
        </dgm:presLayoutVars>
      </dgm:prSet>
      <dgm:spPr/>
    </dgm:pt>
    <dgm:pt modelId="{65C3E968-D290-411F-BF9D-917EC8B374AA}" type="pres">
      <dgm:prSet presAssocID="{118C9DD3-C3FE-484B-A1F1-CDFFA841D1EF}" presName="bgRect" presStyleLbl="alignNode1" presStyleIdx="2" presStyleCnt="4"/>
      <dgm:spPr/>
    </dgm:pt>
    <dgm:pt modelId="{D50C33D9-9EE2-40D7-962E-A64A60B26160}" type="pres">
      <dgm:prSet presAssocID="{74870D00-2086-45A3-AF30-AA4352E5B7BE}" presName="sibTransNodeRect" presStyleLbl="alignNode1" presStyleIdx="2" presStyleCnt="4">
        <dgm:presLayoutVars>
          <dgm:chMax val="0"/>
          <dgm:bulletEnabled val="1"/>
        </dgm:presLayoutVars>
      </dgm:prSet>
      <dgm:spPr/>
    </dgm:pt>
    <dgm:pt modelId="{D6F280BE-2212-430E-9C08-116796DC3A70}" type="pres">
      <dgm:prSet presAssocID="{118C9DD3-C3FE-484B-A1F1-CDFFA841D1EF}" presName="nodeRect" presStyleLbl="alignNode1" presStyleIdx="2" presStyleCnt="4">
        <dgm:presLayoutVars>
          <dgm:bulletEnabled val="1"/>
        </dgm:presLayoutVars>
      </dgm:prSet>
      <dgm:spPr/>
    </dgm:pt>
    <dgm:pt modelId="{F63BF2D0-2B0B-4E07-B786-0EBF0C1B1274}" type="pres">
      <dgm:prSet presAssocID="{74870D00-2086-45A3-AF30-AA4352E5B7BE}" presName="sibTrans" presStyleCnt="0"/>
      <dgm:spPr/>
    </dgm:pt>
    <dgm:pt modelId="{CDAA8878-0159-4CAF-ABA1-7E2E81059B42}" type="pres">
      <dgm:prSet presAssocID="{0AC5EF26-2712-44B6-B69F-D6573329CB2C}" presName="compositeNode" presStyleCnt="0">
        <dgm:presLayoutVars>
          <dgm:bulletEnabled val="1"/>
        </dgm:presLayoutVars>
      </dgm:prSet>
      <dgm:spPr/>
    </dgm:pt>
    <dgm:pt modelId="{98C80575-2D28-49B2-9728-3A7625AE2915}" type="pres">
      <dgm:prSet presAssocID="{0AC5EF26-2712-44B6-B69F-D6573329CB2C}" presName="bgRect" presStyleLbl="alignNode1" presStyleIdx="3" presStyleCnt="4"/>
      <dgm:spPr/>
    </dgm:pt>
    <dgm:pt modelId="{47D6322F-D01A-40FB-A3E1-E5AB54299035}" type="pres">
      <dgm:prSet presAssocID="{C7F83CEF-F4D3-41F3-929C-41E1709617F8}" presName="sibTransNodeRect" presStyleLbl="alignNode1" presStyleIdx="3" presStyleCnt="4">
        <dgm:presLayoutVars>
          <dgm:chMax val="0"/>
          <dgm:bulletEnabled val="1"/>
        </dgm:presLayoutVars>
      </dgm:prSet>
      <dgm:spPr/>
    </dgm:pt>
    <dgm:pt modelId="{1CE9A65E-7E63-4CC8-869D-D8073688A3CA}" type="pres">
      <dgm:prSet presAssocID="{0AC5EF26-2712-44B6-B69F-D6573329CB2C}" presName="nodeRect" presStyleLbl="alignNode1" presStyleIdx="3" presStyleCnt="4">
        <dgm:presLayoutVars>
          <dgm:bulletEnabled val="1"/>
        </dgm:presLayoutVars>
      </dgm:prSet>
      <dgm:spPr/>
    </dgm:pt>
  </dgm:ptLst>
  <dgm:cxnLst>
    <dgm:cxn modelId="{A7A1BF07-664D-4631-A471-5BA61EA526C1}" type="presOf" srcId="{43D89864-4AA9-4031-87CE-98B5AEEC71E4}" destId="{4B3B98C7-F2A1-4EEF-A17A-249C05D9FAE4}" srcOrd="0" destOrd="0" presId="urn:microsoft.com/office/officeart/2016/7/layout/LinearBlockProcessNumbered"/>
    <dgm:cxn modelId="{C086BD0D-3D1B-4A74-A941-F33FB24A56D5}" type="presOf" srcId="{D9EF788D-F111-4D44-B479-05EF39FC999A}" destId="{ADF1D6B0-DDC8-4B65-8738-1EF90AD37D1E}" srcOrd="0" destOrd="0" presId="urn:microsoft.com/office/officeart/2016/7/layout/LinearBlockProcessNumbered"/>
    <dgm:cxn modelId="{CF32830F-FE57-4E10-9057-507B7ABE9561}" type="presOf" srcId="{5686DE1F-A341-4CD1-9F93-12E796185D2F}" destId="{32173604-03F5-4F83-88A6-4B47F62B595B}" srcOrd="0" destOrd="0" presId="urn:microsoft.com/office/officeart/2016/7/layout/LinearBlockProcessNumbered"/>
    <dgm:cxn modelId="{56E80520-C10C-4DB4-ABBF-7C4AF9EA6B28}" srcId="{43D89864-4AA9-4031-87CE-98B5AEEC71E4}" destId="{118C9DD3-C3FE-484B-A1F1-CDFFA841D1EF}" srcOrd="2" destOrd="0" parTransId="{66973528-0246-451B-9800-AA2D83CCD1FA}" sibTransId="{74870D00-2086-45A3-AF30-AA4352E5B7BE}"/>
    <dgm:cxn modelId="{4480463C-7BF5-4F13-9F77-DBDFD84D9D1F}" type="presOf" srcId="{74870D00-2086-45A3-AF30-AA4352E5B7BE}" destId="{D50C33D9-9EE2-40D7-962E-A64A60B26160}" srcOrd="0" destOrd="0" presId="urn:microsoft.com/office/officeart/2016/7/layout/LinearBlockProcessNumbered"/>
    <dgm:cxn modelId="{C8A4E83F-C120-4FC4-A510-3955447C1F74}" type="presOf" srcId="{0AC5EF26-2712-44B6-B69F-D6573329CB2C}" destId="{1CE9A65E-7E63-4CC8-869D-D8073688A3CA}" srcOrd="1" destOrd="0" presId="urn:microsoft.com/office/officeart/2016/7/layout/LinearBlockProcessNumbered"/>
    <dgm:cxn modelId="{E35FCD5B-8BB7-43A4-B03C-685208CD755A}" type="presOf" srcId="{F88CB32D-A27B-40DE-95E8-7DCE5D5F2C8D}" destId="{B3E30F8C-046A-4037-918F-34F677DFB4FB}" srcOrd="1" destOrd="0" presId="urn:microsoft.com/office/officeart/2016/7/layout/LinearBlockProcessNumbered"/>
    <dgm:cxn modelId="{AE3BFB60-1372-4832-9798-0D486587C21A}" type="presOf" srcId="{118C9DD3-C3FE-484B-A1F1-CDFFA841D1EF}" destId="{D6F280BE-2212-430E-9C08-116796DC3A70}" srcOrd="1" destOrd="0" presId="urn:microsoft.com/office/officeart/2016/7/layout/LinearBlockProcessNumbered"/>
    <dgm:cxn modelId="{5CC05C66-8A26-4242-B1D4-07E7A5D8DAAB}" type="presOf" srcId="{0AC5EF26-2712-44B6-B69F-D6573329CB2C}" destId="{98C80575-2D28-49B2-9728-3A7625AE2915}" srcOrd="0" destOrd="0" presId="urn:microsoft.com/office/officeart/2016/7/layout/LinearBlockProcessNumbered"/>
    <dgm:cxn modelId="{FCBA7B48-900F-4406-A480-B5981CF5AC60}" srcId="{43D89864-4AA9-4031-87CE-98B5AEEC71E4}" destId="{F88CB32D-A27B-40DE-95E8-7DCE5D5F2C8D}" srcOrd="0" destOrd="0" parTransId="{B50CF73B-0C10-4CAF-8D5B-F44FEB14F9C8}" sibTransId="{04D4D9DB-4A1D-43CA-97C2-72B14B7DD1AB}"/>
    <dgm:cxn modelId="{A11B286D-4D8F-4D60-A4EC-DB1A5209EE08}" srcId="{43D89864-4AA9-4031-87CE-98B5AEEC71E4}" destId="{D9EF788D-F111-4D44-B479-05EF39FC999A}" srcOrd="1" destOrd="0" parTransId="{31440B35-CABD-4336-BB57-03543AAB436C}" sibTransId="{5686DE1F-A341-4CD1-9F93-12E796185D2F}"/>
    <dgm:cxn modelId="{A7EC284D-44E3-4015-A4DF-E63D812DD932}" srcId="{43D89864-4AA9-4031-87CE-98B5AEEC71E4}" destId="{0AC5EF26-2712-44B6-B69F-D6573329CB2C}" srcOrd="3" destOrd="0" parTransId="{E04F2DE7-0F4B-46F6-8A6F-7C64F952AF3F}" sibTransId="{C7F83CEF-F4D3-41F3-929C-41E1709617F8}"/>
    <dgm:cxn modelId="{8BF0D056-7E90-4A80-9481-D5C0C113CCCF}" type="presOf" srcId="{F88CB32D-A27B-40DE-95E8-7DCE5D5F2C8D}" destId="{801844E1-7A1B-434D-9564-908F950C5113}" srcOrd="0" destOrd="0" presId="urn:microsoft.com/office/officeart/2016/7/layout/LinearBlockProcessNumbered"/>
    <dgm:cxn modelId="{02733E86-4B2A-48D1-85B7-41978B49A6C5}" type="presOf" srcId="{118C9DD3-C3FE-484B-A1F1-CDFFA841D1EF}" destId="{65C3E968-D290-411F-BF9D-917EC8B374AA}" srcOrd="0" destOrd="0" presId="urn:microsoft.com/office/officeart/2016/7/layout/LinearBlockProcessNumbered"/>
    <dgm:cxn modelId="{FE26B4A8-2BFA-45B7-9BFD-CA91C337F0A0}" type="presOf" srcId="{D9EF788D-F111-4D44-B479-05EF39FC999A}" destId="{1B8001C1-F04A-42A4-85FA-ECDF88FA8FEF}" srcOrd="1" destOrd="0" presId="urn:microsoft.com/office/officeart/2016/7/layout/LinearBlockProcessNumbered"/>
    <dgm:cxn modelId="{272BABF7-FACA-4C62-AE22-2CDFF72CA04A}" type="presOf" srcId="{C7F83CEF-F4D3-41F3-929C-41E1709617F8}" destId="{47D6322F-D01A-40FB-A3E1-E5AB54299035}" srcOrd="0" destOrd="0" presId="urn:microsoft.com/office/officeart/2016/7/layout/LinearBlockProcessNumbered"/>
    <dgm:cxn modelId="{CC5490FA-44EB-402D-8B14-827FC320125B}" type="presOf" srcId="{04D4D9DB-4A1D-43CA-97C2-72B14B7DD1AB}" destId="{2E01A2F1-8366-47E6-BDC7-57834B72133A}" srcOrd="0" destOrd="0" presId="urn:microsoft.com/office/officeart/2016/7/layout/LinearBlockProcessNumbered"/>
    <dgm:cxn modelId="{7AD0911F-26BE-4687-A060-07E035D3FE96}" type="presParOf" srcId="{4B3B98C7-F2A1-4EEF-A17A-249C05D9FAE4}" destId="{1C1EB3AC-5305-49D2-B1E4-C7C85D73F588}" srcOrd="0" destOrd="0" presId="urn:microsoft.com/office/officeart/2016/7/layout/LinearBlockProcessNumbered"/>
    <dgm:cxn modelId="{F496275F-EEAD-43E8-9381-78B6328DCE2B}" type="presParOf" srcId="{1C1EB3AC-5305-49D2-B1E4-C7C85D73F588}" destId="{801844E1-7A1B-434D-9564-908F950C5113}" srcOrd="0" destOrd="0" presId="urn:microsoft.com/office/officeart/2016/7/layout/LinearBlockProcessNumbered"/>
    <dgm:cxn modelId="{A6A1EAD6-15AE-4514-98EB-8737AFF1D1FE}" type="presParOf" srcId="{1C1EB3AC-5305-49D2-B1E4-C7C85D73F588}" destId="{2E01A2F1-8366-47E6-BDC7-57834B72133A}" srcOrd="1" destOrd="0" presId="urn:microsoft.com/office/officeart/2016/7/layout/LinearBlockProcessNumbered"/>
    <dgm:cxn modelId="{9CE6B0AE-816E-4217-A52B-3D33ED640362}" type="presParOf" srcId="{1C1EB3AC-5305-49D2-B1E4-C7C85D73F588}" destId="{B3E30F8C-046A-4037-918F-34F677DFB4FB}" srcOrd="2" destOrd="0" presId="urn:microsoft.com/office/officeart/2016/7/layout/LinearBlockProcessNumbered"/>
    <dgm:cxn modelId="{A4A21FAE-1A3E-4F8A-A19D-99CEFFC238D7}" type="presParOf" srcId="{4B3B98C7-F2A1-4EEF-A17A-249C05D9FAE4}" destId="{1FB4402F-934B-4E51-9782-94EEC36A3AE9}" srcOrd="1" destOrd="0" presId="urn:microsoft.com/office/officeart/2016/7/layout/LinearBlockProcessNumbered"/>
    <dgm:cxn modelId="{0439EC75-33AF-49A3-A7A3-4DB2BED89E22}" type="presParOf" srcId="{4B3B98C7-F2A1-4EEF-A17A-249C05D9FAE4}" destId="{56664CAF-D4F7-4F5E-9D3E-89E8E38FA603}" srcOrd="2" destOrd="0" presId="urn:microsoft.com/office/officeart/2016/7/layout/LinearBlockProcessNumbered"/>
    <dgm:cxn modelId="{71714F41-E7B2-4DF5-AC13-271E8F5EAC53}" type="presParOf" srcId="{56664CAF-D4F7-4F5E-9D3E-89E8E38FA603}" destId="{ADF1D6B0-DDC8-4B65-8738-1EF90AD37D1E}" srcOrd="0" destOrd="0" presId="urn:microsoft.com/office/officeart/2016/7/layout/LinearBlockProcessNumbered"/>
    <dgm:cxn modelId="{A4173EB1-DAF3-4D9E-97D5-1EAEE0888FF0}" type="presParOf" srcId="{56664CAF-D4F7-4F5E-9D3E-89E8E38FA603}" destId="{32173604-03F5-4F83-88A6-4B47F62B595B}" srcOrd="1" destOrd="0" presId="urn:microsoft.com/office/officeart/2016/7/layout/LinearBlockProcessNumbered"/>
    <dgm:cxn modelId="{643372BD-5535-4646-9AC3-A83BDA1670AC}" type="presParOf" srcId="{56664CAF-D4F7-4F5E-9D3E-89E8E38FA603}" destId="{1B8001C1-F04A-42A4-85FA-ECDF88FA8FEF}" srcOrd="2" destOrd="0" presId="urn:microsoft.com/office/officeart/2016/7/layout/LinearBlockProcessNumbered"/>
    <dgm:cxn modelId="{423EA69F-0829-445A-9F96-3F3254E60C74}" type="presParOf" srcId="{4B3B98C7-F2A1-4EEF-A17A-249C05D9FAE4}" destId="{D97BCFD0-1D04-478F-A879-DC5A2FC50157}" srcOrd="3" destOrd="0" presId="urn:microsoft.com/office/officeart/2016/7/layout/LinearBlockProcessNumbered"/>
    <dgm:cxn modelId="{91861BAE-E294-4617-81C8-C62968A5E353}" type="presParOf" srcId="{4B3B98C7-F2A1-4EEF-A17A-249C05D9FAE4}" destId="{A6ACA848-5D0D-4014-A1A1-8826137AA563}" srcOrd="4" destOrd="0" presId="urn:microsoft.com/office/officeart/2016/7/layout/LinearBlockProcessNumbered"/>
    <dgm:cxn modelId="{D098B974-7F48-428A-A203-4EA4CE79B19E}" type="presParOf" srcId="{A6ACA848-5D0D-4014-A1A1-8826137AA563}" destId="{65C3E968-D290-411F-BF9D-917EC8B374AA}" srcOrd="0" destOrd="0" presId="urn:microsoft.com/office/officeart/2016/7/layout/LinearBlockProcessNumbered"/>
    <dgm:cxn modelId="{82FF35EB-C30E-414F-985C-9D91FFFFC009}" type="presParOf" srcId="{A6ACA848-5D0D-4014-A1A1-8826137AA563}" destId="{D50C33D9-9EE2-40D7-962E-A64A60B26160}" srcOrd="1" destOrd="0" presId="urn:microsoft.com/office/officeart/2016/7/layout/LinearBlockProcessNumbered"/>
    <dgm:cxn modelId="{E16ADB44-61F2-484C-B2E4-6EB923173DBE}" type="presParOf" srcId="{A6ACA848-5D0D-4014-A1A1-8826137AA563}" destId="{D6F280BE-2212-430E-9C08-116796DC3A70}" srcOrd="2" destOrd="0" presId="urn:microsoft.com/office/officeart/2016/7/layout/LinearBlockProcessNumbered"/>
    <dgm:cxn modelId="{CC1FFC06-8D65-40F3-BB2B-C7D2E551E000}" type="presParOf" srcId="{4B3B98C7-F2A1-4EEF-A17A-249C05D9FAE4}" destId="{F63BF2D0-2B0B-4E07-B786-0EBF0C1B1274}" srcOrd="5" destOrd="0" presId="urn:microsoft.com/office/officeart/2016/7/layout/LinearBlockProcessNumbered"/>
    <dgm:cxn modelId="{2C6611A8-110D-48FD-B7F2-6F6FD16A2E22}" type="presParOf" srcId="{4B3B98C7-F2A1-4EEF-A17A-249C05D9FAE4}" destId="{CDAA8878-0159-4CAF-ABA1-7E2E81059B42}" srcOrd="6" destOrd="0" presId="urn:microsoft.com/office/officeart/2016/7/layout/LinearBlockProcessNumbered"/>
    <dgm:cxn modelId="{08039779-763E-4445-B2DB-A6312A453779}" type="presParOf" srcId="{CDAA8878-0159-4CAF-ABA1-7E2E81059B42}" destId="{98C80575-2D28-49B2-9728-3A7625AE2915}" srcOrd="0" destOrd="0" presId="urn:microsoft.com/office/officeart/2016/7/layout/LinearBlockProcessNumbered"/>
    <dgm:cxn modelId="{B8D2D78F-B7A7-46C5-843C-B3D5CA786128}" type="presParOf" srcId="{CDAA8878-0159-4CAF-ABA1-7E2E81059B42}" destId="{47D6322F-D01A-40FB-A3E1-E5AB54299035}" srcOrd="1" destOrd="0" presId="urn:microsoft.com/office/officeart/2016/7/layout/LinearBlockProcessNumbered"/>
    <dgm:cxn modelId="{C56B34FA-E77E-484A-A543-697576871B16}" type="presParOf" srcId="{CDAA8878-0159-4CAF-ABA1-7E2E81059B42}" destId="{1CE9A65E-7E63-4CC8-869D-D8073688A3CA}"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844E1-7A1B-434D-9564-908F950C5113}">
      <dsp:nvSpPr>
        <dsp:cNvPr id="0" name=""/>
        <dsp:cNvSpPr/>
      </dsp:nvSpPr>
      <dsp:spPr>
        <a:xfrm>
          <a:off x="234" y="1141451"/>
          <a:ext cx="2833568" cy="34002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894" tIns="0" rIns="279894" bIns="330200" numCol="1" spcCol="1270" anchor="t" anchorCtr="0">
          <a:noAutofit/>
        </a:bodyPr>
        <a:lstStyle/>
        <a:p>
          <a:pPr marL="0" lvl="0" indent="0" algn="l" defTabSz="488950" rtl="0">
            <a:lnSpc>
              <a:spcPct val="90000"/>
            </a:lnSpc>
            <a:spcBef>
              <a:spcPct val="0"/>
            </a:spcBef>
            <a:spcAft>
              <a:spcPct val="35000"/>
            </a:spcAft>
            <a:buNone/>
          </a:pPr>
          <a:r>
            <a:rPr lang="en-US" sz="1100" b="1" kern="1200">
              <a:latin typeface="Calibri"/>
              <a:ea typeface="Calibri"/>
              <a:cs typeface="Arial"/>
            </a:rPr>
            <a:t>After all Viable Options are exhausted and there is a possible need for In-Home / Community Based and/or Parent Training (IH/CB/PT): </a:t>
          </a:r>
        </a:p>
      </dsp:txBody>
      <dsp:txXfrm>
        <a:off x="234" y="2501564"/>
        <a:ext cx="2833568" cy="2040169"/>
      </dsp:txXfrm>
    </dsp:sp>
    <dsp:sp modelId="{2E01A2F1-8366-47E6-BDC7-57834B72133A}">
      <dsp:nvSpPr>
        <dsp:cNvPr id="0" name=""/>
        <dsp:cNvSpPr/>
      </dsp:nvSpPr>
      <dsp:spPr>
        <a:xfrm>
          <a:off x="234" y="1141451"/>
          <a:ext cx="2833568" cy="13601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79894" tIns="165100" rIns="27989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34" y="1141451"/>
        <a:ext cx="2833568" cy="1360112"/>
      </dsp:txXfrm>
    </dsp:sp>
    <dsp:sp modelId="{ADF1D6B0-DDC8-4B65-8738-1EF90AD37D1E}">
      <dsp:nvSpPr>
        <dsp:cNvPr id="0" name=""/>
        <dsp:cNvSpPr/>
      </dsp:nvSpPr>
      <dsp:spPr>
        <a:xfrm>
          <a:off x="3060488" y="1141451"/>
          <a:ext cx="2833568" cy="34002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894" tIns="0" rIns="279894" bIns="330200" numCol="1" spcCol="1270" anchor="t" anchorCtr="0">
          <a:noAutofit/>
        </a:bodyPr>
        <a:lstStyle/>
        <a:p>
          <a:pPr marL="0" lvl="0" indent="0" algn="l" defTabSz="488950" rtl="0">
            <a:lnSpc>
              <a:spcPct val="90000"/>
            </a:lnSpc>
            <a:spcBef>
              <a:spcPct val="0"/>
            </a:spcBef>
            <a:spcAft>
              <a:spcPct val="35000"/>
            </a:spcAft>
            <a:buNone/>
          </a:pPr>
          <a:r>
            <a:rPr lang="en-US" sz="1100" b="1" kern="1200">
              <a:latin typeface="Calibri"/>
              <a:ea typeface="Calibri"/>
              <a:cs typeface="Arial"/>
            </a:rPr>
            <a:t>Parents sign the Notice and Consent for IHT evaluation and is obtained by the campus Licensed Specialist in School Psychology (LSSP)</a:t>
          </a:r>
        </a:p>
      </dsp:txBody>
      <dsp:txXfrm>
        <a:off x="3060488" y="2501564"/>
        <a:ext cx="2833568" cy="2040169"/>
      </dsp:txXfrm>
    </dsp:sp>
    <dsp:sp modelId="{32173604-03F5-4F83-88A6-4B47F62B595B}">
      <dsp:nvSpPr>
        <dsp:cNvPr id="0" name=""/>
        <dsp:cNvSpPr/>
      </dsp:nvSpPr>
      <dsp:spPr>
        <a:xfrm>
          <a:off x="3060488" y="1141451"/>
          <a:ext cx="2833568" cy="13601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79894" tIns="165100" rIns="27989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060488" y="1141451"/>
        <a:ext cx="2833568" cy="1360112"/>
      </dsp:txXfrm>
    </dsp:sp>
    <dsp:sp modelId="{65C3E968-D290-411F-BF9D-917EC8B374AA}">
      <dsp:nvSpPr>
        <dsp:cNvPr id="0" name=""/>
        <dsp:cNvSpPr/>
      </dsp:nvSpPr>
      <dsp:spPr>
        <a:xfrm>
          <a:off x="6120742" y="1141451"/>
          <a:ext cx="2833568" cy="34002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894" tIns="0" rIns="279894" bIns="330200" numCol="1" spcCol="1270" anchor="t" anchorCtr="0">
          <a:noAutofit/>
        </a:bodyPr>
        <a:lstStyle/>
        <a:p>
          <a:pPr marL="0" lvl="0" indent="0" algn="l" defTabSz="488950" rtl="0">
            <a:lnSpc>
              <a:spcPct val="90000"/>
            </a:lnSpc>
            <a:spcBef>
              <a:spcPct val="0"/>
            </a:spcBef>
            <a:spcAft>
              <a:spcPct val="35000"/>
            </a:spcAft>
            <a:buNone/>
          </a:pPr>
          <a:r>
            <a:rPr lang="en-US" sz="1100" b="1" kern="1200">
              <a:latin typeface="Calibri"/>
              <a:ea typeface="Calibri"/>
              <a:cs typeface="Arial"/>
            </a:rPr>
            <a:t>Once consent is obtained the campus LSSP will complete the evaluation components which include a gathering of student historical information, a parent interview, teacher interview, school observation, in-home observation and an evaluation summary report</a:t>
          </a:r>
        </a:p>
      </dsp:txBody>
      <dsp:txXfrm>
        <a:off x="6120742" y="2501564"/>
        <a:ext cx="2833568" cy="2040169"/>
      </dsp:txXfrm>
    </dsp:sp>
    <dsp:sp modelId="{D50C33D9-9EE2-40D7-962E-A64A60B26160}">
      <dsp:nvSpPr>
        <dsp:cNvPr id="0" name=""/>
        <dsp:cNvSpPr/>
      </dsp:nvSpPr>
      <dsp:spPr>
        <a:xfrm>
          <a:off x="6120742" y="1141451"/>
          <a:ext cx="2833568" cy="13601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79894" tIns="165100" rIns="27989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120742" y="1141451"/>
        <a:ext cx="2833568" cy="1360112"/>
      </dsp:txXfrm>
    </dsp:sp>
    <dsp:sp modelId="{98C80575-2D28-49B2-9728-3A7625AE2915}">
      <dsp:nvSpPr>
        <dsp:cNvPr id="0" name=""/>
        <dsp:cNvSpPr/>
      </dsp:nvSpPr>
      <dsp:spPr>
        <a:xfrm>
          <a:off x="9180996" y="1141451"/>
          <a:ext cx="2833568" cy="34002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894" tIns="0" rIns="279894" bIns="330200" numCol="1" spcCol="1270" anchor="t" anchorCtr="0">
          <a:noAutofit/>
        </a:bodyPr>
        <a:lstStyle/>
        <a:p>
          <a:pPr marL="0" lvl="0" indent="0" algn="l" defTabSz="488950" rtl="0">
            <a:lnSpc>
              <a:spcPct val="90000"/>
            </a:lnSpc>
            <a:spcBef>
              <a:spcPct val="0"/>
            </a:spcBef>
            <a:spcAft>
              <a:spcPct val="35000"/>
            </a:spcAft>
            <a:buNone/>
          </a:pPr>
          <a:r>
            <a:rPr lang="en-US" sz="1100" b="1" kern="1200">
              <a:latin typeface="Calibri"/>
              <a:ea typeface="Calibri"/>
              <a:cs typeface="Arial"/>
            </a:rPr>
            <a:t>After the evaluation is completed, the LSSP will input PROPOSED IEP goals/objectives, into the draft ARD documents.  A recommended number and duration of sessions will be added to the draft schedule of service page. The LSSP will document areas of need/service time on the draft Autism Supplement within the ARD document. </a:t>
          </a:r>
          <a:r>
            <a:rPr lang="en-US" sz="1100" b="1" i="1" kern="1200">
              <a:latin typeface="Calibri"/>
              <a:ea typeface="Calibri"/>
              <a:cs typeface="Arial"/>
            </a:rPr>
            <a:t>This information is shared with the parent to review prior to the ARD meeting. </a:t>
          </a:r>
          <a:endParaRPr lang="en-US" sz="1100" b="1" kern="1200">
            <a:latin typeface="Calibri"/>
            <a:ea typeface="Calibri"/>
            <a:cs typeface="Arial"/>
          </a:endParaRPr>
        </a:p>
      </dsp:txBody>
      <dsp:txXfrm>
        <a:off x="9180996" y="2501564"/>
        <a:ext cx="2833568" cy="2040169"/>
      </dsp:txXfrm>
    </dsp:sp>
    <dsp:sp modelId="{47D6322F-D01A-40FB-A3E1-E5AB54299035}">
      <dsp:nvSpPr>
        <dsp:cNvPr id="0" name=""/>
        <dsp:cNvSpPr/>
      </dsp:nvSpPr>
      <dsp:spPr>
        <a:xfrm>
          <a:off x="9180996" y="1141451"/>
          <a:ext cx="2833568" cy="13601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79894" tIns="165100" rIns="279894"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9180996" y="1141451"/>
        <a:ext cx="2833568" cy="136011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6632" cy="474400"/>
          </a:xfrm>
          <a:prstGeom prst="rect">
            <a:avLst/>
          </a:prstGeom>
        </p:spPr>
        <p:txBody>
          <a:bodyPr vert="horz" lIns="94988" tIns="47494" rIns="94988" bIns="47494" rtlCol="0"/>
          <a:lstStyle>
            <a:lvl1pPr algn="l">
              <a:defRPr sz="1200"/>
            </a:lvl1pPr>
          </a:lstStyle>
          <a:p>
            <a:endParaRPr lang="en-US"/>
          </a:p>
        </p:txBody>
      </p:sp>
      <p:sp>
        <p:nvSpPr>
          <p:cNvPr id="3" name="Date Placeholder 2"/>
          <p:cNvSpPr>
            <a:spLocks noGrp="1"/>
          </p:cNvSpPr>
          <p:nvPr>
            <p:ph type="dt" idx="1"/>
          </p:nvPr>
        </p:nvSpPr>
        <p:spPr>
          <a:xfrm>
            <a:off x="4060859" y="0"/>
            <a:ext cx="3106632" cy="474400"/>
          </a:xfrm>
          <a:prstGeom prst="rect">
            <a:avLst/>
          </a:prstGeom>
        </p:spPr>
        <p:txBody>
          <a:bodyPr vert="horz" lIns="94988" tIns="47494" rIns="94988" bIns="47494" rtlCol="0"/>
          <a:lstStyle>
            <a:lvl1pPr algn="r">
              <a:defRPr sz="1200"/>
            </a:lvl1pPr>
          </a:lstStyle>
          <a:p>
            <a:fld id="{6C5D289E-FCFF-874B-BDF0-7760503C1014}" type="datetimeFigureOut">
              <a:rPr lang="en-US" smtClean="0"/>
              <a:t>3/20/2024</a:t>
            </a:fld>
            <a:endParaRPr lang="en-US"/>
          </a:p>
        </p:txBody>
      </p:sp>
      <p:sp>
        <p:nvSpPr>
          <p:cNvPr id="4" name="Slide Image Placeholder 3"/>
          <p:cNvSpPr>
            <a:spLocks noGrp="1" noRot="1" noChangeAspect="1"/>
          </p:cNvSpPr>
          <p:nvPr>
            <p:ph type="sldImg" idx="2"/>
          </p:nvPr>
        </p:nvSpPr>
        <p:spPr>
          <a:xfrm>
            <a:off x="747713" y="1182688"/>
            <a:ext cx="5673725" cy="3190875"/>
          </a:xfrm>
          <a:prstGeom prst="rect">
            <a:avLst/>
          </a:prstGeom>
          <a:noFill/>
          <a:ln w="12700">
            <a:solidFill>
              <a:prstClr val="black"/>
            </a:solidFill>
          </a:ln>
        </p:spPr>
        <p:txBody>
          <a:bodyPr vert="horz" lIns="94988" tIns="47494" rIns="94988" bIns="47494" rtlCol="0" anchor="ctr"/>
          <a:lstStyle/>
          <a:p>
            <a:endParaRPr lang="en-US"/>
          </a:p>
        </p:txBody>
      </p:sp>
      <p:sp>
        <p:nvSpPr>
          <p:cNvPr id="5" name="Notes Placeholder 4"/>
          <p:cNvSpPr>
            <a:spLocks noGrp="1"/>
          </p:cNvSpPr>
          <p:nvPr>
            <p:ph type="body" sz="quarter" idx="3"/>
          </p:nvPr>
        </p:nvSpPr>
        <p:spPr>
          <a:xfrm>
            <a:off x="716915" y="4550291"/>
            <a:ext cx="5735320" cy="3722965"/>
          </a:xfrm>
          <a:prstGeom prst="rect">
            <a:avLst/>
          </a:prstGeom>
        </p:spPr>
        <p:txBody>
          <a:bodyPr vert="horz" lIns="94988" tIns="47494" rIns="94988" bIns="474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80752"/>
            <a:ext cx="3106632" cy="474399"/>
          </a:xfrm>
          <a:prstGeom prst="rect">
            <a:avLst/>
          </a:prstGeom>
        </p:spPr>
        <p:txBody>
          <a:bodyPr vert="horz" lIns="94988" tIns="47494" rIns="94988" bIns="47494" rtlCol="0" anchor="b"/>
          <a:lstStyle>
            <a:lvl1pPr algn="l">
              <a:defRPr sz="1200"/>
            </a:lvl1pPr>
          </a:lstStyle>
          <a:p>
            <a:endParaRPr lang="en-US"/>
          </a:p>
        </p:txBody>
      </p:sp>
      <p:sp>
        <p:nvSpPr>
          <p:cNvPr id="7" name="Slide Number Placeholder 6"/>
          <p:cNvSpPr>
            <a:spLocks noGrp="1"/>
          </p:cNvSpPr>
          <p:nvPr>
            <p:ph type="sldNum" sz="quarter" idx="5"/>
          </p:nvPr>
        </p:nvSpPr>
        <p:spPr>
          <a:xfrm>
            <a:off x="4060859" y="8980752"/>
            <a:ext cx="3106632" cy="474399"/>
          </a:xfrm>
          <a:prstGeom prst="rect">
            <a:avLst/>
          </a:prstGeom>
        </p:spPr>
        <p:txBody>
          <a:bodyPr vert="horz" lIns="94988" tIns="47494" rIns="94988" bIns="47494"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409808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34</a:t>
            </a:fld>
            <a:endParaRPr lang="en-US"/>
          </a:p>
        </p:txBody>
      </p:sp>
    </p:spTree>
    <p:extLst>
      <p:ext uri="{BB962C8B-B14F-4D97-AF65-F5344CB8AC3E}">
        <p14:creationId xmlns:p14="http://schemas.microsoft.com/office/powerpoint/2010/main" val="423247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35</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368523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4</a:t>
            </a:fld>
            <a:endParaRPr lang="en-US"/>
          </a:p>
        </p:txBody>
      </p:sp>
    </p:spTree>
    <p:extLst>
      <p:ext uri="{BB962C8B-B14F-4D97-AF65-F5344CB8AC3E}">
        <p14:creationId xmlns:p14="http://schemas.microsoft.com/office/powerpoint/2010/main" val="264791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5</a:t>
            </a:fld>
            <a:endParaRPr lang="en-US"/>
          </a:p>
        </p:txBody>
      </p:sp>
    </p:spTree>
    <p:extLst>
      <p:ext uri="{BB962C8B-B14F-4D97-AF65-F5344CB8AC3E}">
        <p14:creationId xmlns:p14="http://schemas.microsoft.com/office/powerpoint/2010/main" val="354099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6</a:t>
            </a:fld>
            <a:endParaRPr lang="en-US"/>
          </a:p>
        </p:txBody>
      </p:sp>
    </p:spTree>
    <p:extLst>
      <p:ext uri="{BB962C8B-B14F-4D97-AF65-F5344CB8AC3E}">
        <p14:creationId xmlns:p14="http://schemas.microsoft.com/office/powerpoint/2010/main" val="290222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7</a:t>
            </a:fld>
            <a:endParaRPr lang="en-US"/>
          </a:p>
        </p:txBody>
      </p:sp>
    </p:spTree>
    <p:extLst>
      <p:ext uri="{BB962C8B-B14F-4D97-AF65-F5344CB8AC3E}">
        <p14:creationId xmlns:p14="http://schemas.microsoft.com/office/powerpoint/2010/main" val="218651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8</a:t>
            </a:fld>
            <a:endParaRPr lang="en-US"/>
          </a:p>
        </p:txBody>
      </p:sp>
    </p:spTree>
    <p:extLst>
      <p:ext uri="{BB962C8B-B14F-4D97-AF65-F5344CB8AC3E}">
        <p14:creationId xmlns:p14="http://schemas.microsoft.com/office/powerpoint/2010/main" val="36887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31</a:t>
            </a:fld>
            <a:endParaRPr lang="en-US"/>
          </a:p>
        </p:txBody>
      </p:sp>
    </p:spTree>
    <p:extLst>
      <p:ext uri="{BB962C8B-B14F-4D97-AF65-F5344CB8AC3E}">
        <p14:creationId xmlns:p14="http://schemas.microsoft.com/office/powerpoint/2010/main" val="427685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32</a:t>
            </a:fld>
            <a:endParaRPr lang="en-US"/>
          </a:p>
        </p:txBody>
      </p:sp>
    </p:spTree>
    <p:extLst>
      <p:ext uri="{BB962C8B-B14F-4D97-AF65-F5344CB8AC3E}">
        <p14:creationId xmlns:p14="http://schemas.microsoft.com/office/powerpoint/2010/main" val="73078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3/20/2024</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3/20/2024</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reateprintables.com/name-tracing-worksheet-practice/" TargetMode="External"/><Relationship Id="rId2" Type="http://schemas.openxmlformats.org/officeDocument/2006/relationships/hyperlink" Target="https://teach.starfall.com/worksheets?worksheetType=customizable&amp;gradesChosen=all&amp;subjectsChosen=ELA&amp;searchTerm=&amp;page=1&amp;perPage=20&amp;sortBy=title&amp;sortDirection=asc&amp;selectSort=title_as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icpedia.org/chalkboard/e/evaluation.htm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ffectivechildtherapy.org/therapies/what-is-interpersonal-psychotherapy/elementary-age-kids-talking-to-counselor-during-group-therapy-session/"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www.katypsychservices.com/" TargetMode="External"/><Relationship Id="rId7" Type="http://schemas.openxmlformats.org/officeDocument/2006/relationships/hyperlink" Target="https://www.picpedia.org/highway-signs/c/coaching-and-counseling.html" TargetMode="External"/><Relationship Id="rId2" Type="http://schemas.openxmlformats.org/officeDocument/2006/relationships/hyperlink" Target="https://www.fortbendisd.com/cms/lib/TX01917858/Centricity/Domain/2358/Affordable%20Counseling%20Resources%20for%20Students.pdf"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missouricityfamilies.com/" TargetMode="External"/><Relationship Id="rId4" Type="http://schemas.openxmlformats.org/officeDocument/2006/relationships/hyperlink" Target="https://www.westhoustonpsychology.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hcde-texas.org/txspot/faqs-service-delivery" TargetMode="External"/><Relationship Id="rId2" Type="http://schemas.openxmlformats.org/officeDocument/2006/relationships/hyperlink" Target="https://www.hcde-texas.org/txspot/practice-faqs" TargetMode="External"/><Relationship Id="rId1" Type="http://schemas.openxmlformats.org/officeDocument/2006/relationships/slideLayout" Target="../slideLayouts/slideLayout2.xml"/><Relationship Id="rId4" Type="http://schemas.openxmlformats.org/officeDocument/2006/relationships/hyperlink" Target="https://www.hcde-texas.org/txspot/resources/P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hyperlink" Target="https://blog.cookaround.com/ormedellanima/le-donne-danno/"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s://chirp.cooleysekula.net/user/3"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susiferal.blogspot.com/2012/10/el-sistema-braille.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sbvi.edu/" TargetMode="External"/><Relationship Id="rId7" Type="http://schemas.openxmlformats.org/officeDocument/2006/relationships/hyperlink" Target="https://www.yumpu.com/en/document/view/35200658/parent-flyer-texas-school-for-the-blind-and-visually-impaired#google_vignette" TargetMode="External"/><Relationship Id="rId2" Type="http://schemas.openxmlformats.org/officeDocument/2006/relationships/hyperlink" Target="https://spedsupport.tea.texas.gov/resource-library/students-visual-impairments-eligibility-special-education" TargetMode="External"/><Relationship Id="rId1" Type="http://schemas.openxmlformats.org/officeDocument/2006/relationships/slideLayout" Target="../slideLayouts/slideLayout2.xml"/><Relationship Id="rId6" Type="http://schemas.openxmlformats.org/officeDocument/2006/relationships/hyperlink" Target="https://www.pathstoliteracy.org/resource-type/resource/" TargetMode="External"/><Relationship Id="rId5" Type="http://schemas.openxmlformats.org/officeDocument/2006/relationships/hyperlink" Target="https://www.perkins.org/" TargetMode="External"/><Relationship Id="rId4" Type="http://schemas.openxmlformats.org/officeDocument/2006/relationships/hyperlink" Target="https://www.aph.org/kids-with-vision-los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Robert.mcguire@fortbendisd.com" TargetMode="External"/><Relationship Id="rId2" Type="http://schemas.openxmlformats.org/officeDocument/2006/relationships/hyperlink" Target="mailto:Laura.rivers@fortbendisd.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thegraycenter.org/" TargetMode="External"/><Relationship Id="rId3" Type="http://schemas.openxmlformats.org/officeDocument/2006/relationships/hyperlink" Target="https://www.pacer.org/workshops/?gad_source=1&amp;gclid=CjwKCAjw7-SvBhB6EiwAwYdCAcbnHBLnBkrGPM6dLFsUsKUMZi-FwGvvp7RV4SCZeAY7uXgAZBnh8BoCrvoQAvD_BwE" TargetMode="External"/><Relationship Id="rId7" Type="http://schemas.openxmlformats.org/officeDocument/2006/relationships/hyperlink" Target="http://www.do2learn.com/" TargetMode="External"/><Relationship Id="rId2" Type="http://schemas.openxmlformats.org/officeDocument/2006/relationships/hyperlink" Target="https://www.autismspeaks.org/caregiver-skills-training-program" TargetMode="External"/><Relationship Id="rId1" Type="http://schemas.openxmlformats.org/officeDocument/2006/relationships/slideLayout" Target="../slideLayouts/slideLayout2.xml"/><Relationship Id="rId6" Type="http://schemas.openxmlformats.org/officeDocument/2006/relationships/hyperlink" Target="https://txhv.org/gbys" TargetMode="External"/><Relationship Id="rId5" Type="http://schemas.openxmlformats.org/officeDocument/2006/relationships/hyperlink" Target="https://www.txp2p.org/" TargetMode="External"/><Relationship Id="rId4" Type="http://schemas.openxmlformats.org/officeDocument/2006/relationships/hyperlink" Target="http://www.texasprojectfirst.org/" TargetMode="External"/><Relationship Id="rId9" Type="http://schemas.openxmlformats.org/officeDocument/2006/relationships/hyperlink" Target="https://www.tsd.state.tx.us/apps/pages/paren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367582" y="5485686"/>
            <a:ext cx="9144000" cy="852912"/>
          </a:xfrm>
        </p:spPr>
        <p:txBody>
          <a:bodyPr>
            <a:noAutofit/>
          </a:bodyPr>
          <a:lstStyle/>
          <a:p>
            <a:pPr>
              <a:lnSpc>
                <a:spcPct val="100000"/>
              </a:lnSpc>
            </a:pPr>
            <a:r>
              <a:rPr lang="en-US" sz="2000" b="1">
                <a:solidFill>
                  <a:schemeClr val="bg1"/>
                </a:solidFill>
                <a:latin typeface="Arial" panose="020B0604020202020204" pitchFamily="34" charset="0"/>
                <a:cs typeface="Arial" panose="020B0604020202020204" pitchFamily="34" charset="0"/>
              </a:rPr>
              <a:t>Parent Training: Related Services for Students</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Receiving Special Education Services</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367582" y="6382418"/>
            <a:ext cx="9144000" cy="32871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spc="300">
                <a:solidFill>
                  <a:schemeClr val="bg1"/>
                </a:solidFill>
                <a:latin typeface="Arial"/>
                <a:cs typeface="Arial"/>
              </a:rPr>
              <a:t>Wednesday, March 20, 2024</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b="1">
                <a:solidFill>
                  <a:srgbClr val="FFFFFF"/>
                </a:solidFill>
              </a:rPr>
              <a:t>Occupational Therapy</a:t>
            </a: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1068805" y="2276809"/>
            <a:ext cx="4800600" cy="4571916"/>
          </a:xfrm>
        </p:spPr>
        <p:txBody>
          <a:bodyPr vert="horz" lIns="91440" tIns="45720" rIns="91440" bIns="45720" rtlCol="0" anchor="t">
            <a:normAutofit/>
          </a:bodyPr>
          <a:lstStyle/>
          <a:p>
            <a:pPr algn="ctr">
              <a:buNone/>
            </a:pPr>
            <a:r>
              <a:rPr lang="en-US" sz="4000" b="1">
                <a:ea typeface="Calibri"/>
                <a:cs typeface="Calibri"/>
              </a:rPr>
              <a:t>Direct Services</a:t>
            </a:r>
            <a:endParaRPr lang="en-US" sz="4000"/>
          </a:p>
          <a:p>
            <a:pPr marL="0" indent="0">
              <a:buNone/>
            </a:pPr>
            <a:r>
              <a:rPr lang="en-US">
                <a:ea typeface="Calibri"/>
                <a:cs typeface="Calibri"/>
              </a:rPr>
              <a:t>Direct services are provided directly to the student by the occupational therapist or teacher.</a:t>
            </a:r>
            <a:endParaRPr lang="en-US"/>
          </a:p>
        </p:txBody>
      </p:sp>
      <p:sp>
        <p:nvSpPr>
          <p:cNvPr id="5" name="TextBox 4">
            <a:extLst>
              <a:ext uri="{FF2B5EF4-FFF2-40B4-BE49-F238E27FC236}">
                <a16:creationId xmlns:a16="http://schemas.microsoft.com/office/drawing/2014/main" id="{370F6DEE-6D6E-BA67-B61C-8C4F97948350}"/>
              </a:ext>
            </a:extLst>
          </p:cNvPr>
          <p:cNvSpPr txBox="1"/>
          <p:nvPr/>
        </p:nvSpPr>
        <p:spPr>
          <a:xfrm>
            <a:off x="6384931" y="2180466"/>
            <a:ext cx="4412394"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ea typeface="Calibri"/>
                <a:cs typeface="Calibri"/>
              </a:rPr>
              <a:t>Indirect Services</a:t>
            </a:r>
            <a:endParaRPr lang="en-US" sz="4000"/>
          </a:p>
          <a:p>
            <a:r>
              <a:rPr lang="en-US" sz="2800">
                <a:ea typeface="Calibri"/>
                <a:cs typeface="Calibri"/>
              </a:rPr>
              <a:t>Indirect services are not provided directly to the student but are provided to the teacher or other staff members who work with the student by the OT. </a:t>
            </a:r>
            <a:endParaRPr lang="en-US"/>
          </a:p>
          <a:p>
            <a:pPr algn="ctr"/>
            <a:endParaRPr lang="en-US" sz="4000" b="1">
              <a:ea typeface="Calibri"/>
              <a:cs typeface="Calibri"/>
            </a:endParaRPr>
          </a:p>
          <a:p>
            <a:endParaRPr lang="en-US">
              <a:ea typeface="Calibri"/>
              <a:cs typeface="Calibri"/>
            </a:endParaRPr>
          </a:p>
        </p:txBody>
      </p:sp>
    </p:spTree>
    <p:extLst>
      <p:ext uri="{BB962C8B-B14F-4D97-AF65-F5344CB8AC3E}">
        <p14:creationId xmlns:p14="http://schemas.microsoft.com/office/powerpoint/2010/main" val="46639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fontScale="90000"/>
          </a:bodyPr>
          <a:lstStyle/>
          <a:p>
            <a:pPr algn="ctr"/>
            <a:r>
              <a:rPr lang="en-US" b="1">
                <a:solidFill>
                  <a:srgbClr val="FFFFFF"/>
                </a:solidFill>
              </a:rPr>
              <a:t>Occupational Therapy:</a:t>
            </a:r>
            <a:br>
              <a:rPr lang="en-US" b="1">
                <a:solidFill>
                  <a:srgbClr val="FFFFFF"/>
                </a:solidFill>
                <a:ea typeface="Calibri Light"/>
                <a:cs typeface="Calibri Light"/>
              </a:rPr>
            </a:br>
            <a:r>
              <a:rPr lang="en-US" b="1">
                <a:solidFill>
                  <a:srgbClr val="FFFFFF"/>
                </a:solidFill>
              </a:rPr>
              <a:t>Resources for Handwriting</a:t>
            </a:r>
            <a:endParaRPr lang="en-US" b="1">
              <a:solidFill>
                <a:srgbClr val="FFFFFF"/>
              </a:solidFill>
              <a:ea typeface="Calibri Light"/>
              <a:cs typeface="Calibri Light"/>
            </a:endParaRP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p:txBody>
          <a:bodyPr vert="horz" lIns="91440" tIns="45720" rIns="91440" bIns="45720" rtlCol="0" anchor="t">
            <a:normAutofit/>
          </a:bodyPr>
          <a:lstStyle/>
          <a:p>
            <a:pPr>
              <a:buNone/>
            </a:pPr>
            <a:endParaRPr lang="en-US" sz="2200" b="1">
              <a:ea typeface="Calibri"/>
              <a:cs typeface="Calibri"/>
            </a:endParaRPr>
          </a:p>
          <a:p>
            <a:pPr>
              <a:buNone/>
            </a:pPr>
            <a:r>
              <a:rPr lang="en-US" sz="2200" b="1">
                <a:ea typeface="Calibri"/>
                <a:cs typeface="Calibri"/>
              </a:rPr>
              <a:t>Starfall Parent-Teacher Center</a:t>
            </a:r>
            <a:endParaRPr lang="en-US">
              <a:ea typeface="Calibri"/>
              <a:cs typeface="Calibri"/>
            </a:endParaRPr>
          </a:p>
          <a:p>
            <a:pPr>
              <a:buNone/>
            </a:pPr>
            <a:r>
              <a:rPr lang="en-US" sz="2200">
                <a:ea typeface="Calibri"/>
                <a:cs typeface="Calibri"/>
                <a:hlinkClick r:id="rId2"/>
              </a:rPr>
              <a:t>https://teach.starfall.com/worksheets?worksheetType=customizable&amp;gradesChosen=all&amp;subjectsChosen=ELA&amp;searchTerm=&amp;page=1&amp;perPage=20&amp;sortBy=title&amp;sortDirection=asc&amp;selectSort=title_asc</a:t>
            </a:r>
            <a:endParaRPr lang="en-US"/>
          </a:p>
          <a:p>
            <a:pPr>
              <a:buNone/>
            </a:pPr>
            <a:endParaRPr lang="en-US" sz="2200" b="1">
              <a:ea typeface="Calibri"/>
              <a:cs typeface="Calibri"/>
            </a:endParaRPr>
          </a:p>
          <a:p>
            <a:pPr>
              <a:buNone/>
            </a:pPr>
            <a:r>
              <a:rPr lang="en-US" sz="2200" b="1" err="1">
                <a:ea typeface="Calibri"/>
                <a:cs typeface="Calibri"/>
              </a:rPr>
              <a:t>CreatePrintables</a:t>
            </a:r>
            <a:endParaRPr lang="en-US" err="1">
              <a:ea typeface="Calibri"/>
              <a:cs typeface="Calibri"/>
            </a:endParaRPr>
          </a:p>
          <a:p>
            <a:pPr>
              <a:buNone/>
            </a:pPr>
            <a:r>
              <a:rPr lang="en-US" sz="2200">
                <a:ea typeface="Calibri"/>
                <a:cs typeface="Calibri"/>
                <a:hlinkClick r:id="rId3"/>
              </a:rPr>
              <a:t>https://www.createprintables.com/name-tracing-worksheet-practice/</a:t>
            </a:r>
            <a:endParaRPr lang="en-US"/>
          </a:p>
          <a:p>
            <a:pPr marL="0" indent="0">
              <a:buNone/>
            </a:pPr>
            <a:endParaRPr lang="en-US">
              <a:ea typeface="Calibri"/>
              <a:cs typeface="Calibri"/>
            </a:endParaRPr>
          </a:p>
        </p:txBody>
      </p:sp>
    </p:spTree>
    <p:extLst>
      <p:ext uri="{BB962C8B-B14F-4D97-AF65-F5344CB8AC3E}">
        <p14:creationId xmlns:p14="http://schemas.microsoft.com/office/powerpoint/2010/main" val="162749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572493" y="429038"/>
            <a:ext cx="11018520" cy="1013310"/>
          </a:xfrm>
        </p:spPr>
        <p:txBody>
          <a:bodyPr anchor="b">
            <a:normAutofit/>
          </a:bodyPr>
          <a:lstStyle/>
          <a:p>
            <a:r>
              <a:rPr lang="en-US" sz="5400" b="1"/>
              <a:t>Counseling</a:t>
            </a:r>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536747" y="1871516"/>
            <a:ext cx="6949824" cy="4362127"/>
          </a:xfrm>
        </p:spPr>
        <p:txBody>
          <a:bodyPr vert="horz" lIns="91440" tIns="45720" rIns="91440" bIns="45720" rtlCol="0" anchor="t">
            <a:noAutofit/>
          </a:bodyPr>
          <a:lstStyle/>
          <a:p>
            <a:pPr>
              <a:buNone/>
            </a:pPr>
            <a:r>
              <a:rPr lang="en-US" sz="1200" b="1">
                <a:latin typeface="Arial"/>
                <a:ea typeface="Calibri"/>
                <a:cs typeface="Arial"/>
              </a:rPr>
              <a:t>What We Look For:</a:t>
            </a:r>
            <a:endParaRPr lang="en-US" sz="1200" b="1">
              <a:latin typeface="Arial"/>
              <a:ea typeface="Calibri"/>
              <a:cs typeface="Calibri"/>
            </a:endParaRPr>
          </a:p>
          <a:p>
            <a:pPr>
              <a:buNone/>
            </a:pPr>
            <a:r>
              <a:rPr lang="en-US" sz="1200">
                <a:latin typeface="Arial"/>
                <a:ea typeface="Calibri"/>
                <a:cs typeface="Arial"/>
              </a:rPr>
              <a:t>- Comprehensive assessment of emotional, social, and behavioral functioning</a:t>
            </a:r>
            <a:endParaRPr lang="en-US" sz="1200">
              <a:latin typeface="Arial"/>
              <a:ea typeface="Calibri"/>
              <a:cs typeface="Calibri"/>
            </a:endParaRPr>
          </a:p>
          <a:p>
            <a:pPr>
              <a:buNone/>
            </a:pPr>
            <a:r>
              <a:rPr lang="en-US" sz="1200">
                <a:latin typeface="Arial"/>
                <a:ea typeface="Calibri"/>
                <a:cs typeface="Arial"/>
              </a:rPr>
              <a:t>- Identification of strengths, challenges, and areas for growth</a:t>
            </a:r>
            <a:endParaRPr lang="en-US" sz="1200">
              <a:latin typeface="Arial"/>
              <a:ea typeface="Calibri"/>
              <a:cs typeface="Calibri"/>
            </a:endParaRPr>
          </a:p>
          <a:p>
            <a:pPr>
              <a:buNone/>
            </a:pPr>
            <a:r>
              <a:rPr lang="en-US" sz="1200">
                <a:latin typeface="Arial"/>
                <a:ea typeface="Calibri"/>
                <a:cs typeface="Arial"/>
              </a:rPr>
              <a:t>- Exploration of coping skills, self-regulation, and interpersonal relationships</a:t>
            </a:r>
            <a:endParaRPr lang="en-US" sz="1200">
              <a:latin typeface="Arial"/>
              <a:ea typeface="Calibri"/>
              <a:cs typeface="Calibri"/>
            </a:endParaRPr>
          </a:p>
          <a:p>
            <a:pPr>
              <a:buNone/>
            </a:pPr>
            <a:r>
              <a:rPr lang="en-US" sz="1200">
                <a:latin typeface="Arial"/>
                <a:ea typeface="Calibri"/>
                <a:cs typeface="Arial"/>
              </a:rPr>
              <a:t>- Collaboration with students, parents, and educators to gather diverse perspectives</a:t>
            </a:r>
            <a:endParaRPr lang="en-US" sz="1200">
              <a:latin typeface="Arial"/>
              <a:ea typeface="Calibri"/>
              <a:cs typeface="Calibri"/>
            </a:endParaRPr>
          </a:p>
          <a:p>
            <a:pPr>
              <a:buNone/>
            </a:pPr>
            <a:r>
              <a:rPr lang="en-US" sz="1200">
                <a:latin typeface="Arial"/>
                <a:ea typeface="Calibri"/>
                <a:cs typeface="Arial"/>
              </a:rPr>
              <a:t>- Development of tailored intervention plans to support emotional well-being and academic success</a:t>
            </a:r>
            <a:endParaRPr lang="en-US" sz="600">
              <a:latin typeface="Arial"/>
              <a:ea typeface="Calibri"/>
              <a:cs typeface="Calibri"/>
            </a:endParaRPr>
          </a:p>
          <a:p>
            <a:pPr marL="0" indent="0">
              <a:buNone/>
            </a:pPr>
            <a:endParaRPr lang="en-US" sz="600" b="1">
              <a:latin typeface="Arial"/>
              <a:ea typeface="Calibri"/>
              <a:cs typeface="Arial"/>
            </a:endParaRPr>
          </a:p>
          <a:p>
            <a:pPr marL="0" indent="0">
              <a:buNone/>
            </a:pPr>
            <a:r>
              <a:rPr lang="en-US" sz="1200" b="1">
                <a:latin typeface="Arial"/>
                <a:ea typeface="Calibri"/>
                <a:cs typeface="Arial"/>
              </a:rPr>
              <a:t>Types of Evaluations:</a:t>
            </a:r>
            <a:endParaRPr lang="en-US" sz="1200" b="1">
              <a:latin typeface="Arial"/>
              <a:ea typeface="Calibri"/>
              <a:cs typeface="Calibri"/>
            </a:endParaRPr>
          </a:p>
          <a:p>
            <a:pPr>
              <a:buNone/>
            </a:pPr>
            <a:r>
              <a:rPr lang="en-US" sz="1200" b="1" u="sng">
                <a:latin typeface="Arial"/>
                <a:ea typeface="Calibri"/>
                <a:cs typeface="Arial"/>
              </a:rPr>
              <a:t>Part of a Full and Individual Evaluation</a:t>
            </a:r>
            <a:endParaRPr lang="en-US" sz="1200">
              <a:latin typeface="Arial"/>
              <a:ea typeface="Calibri"/>
              <a:cs typeface="Arial"/>
            </a:endParaRPr>
          </a:p>
          <a:p>
            <a:pPr>
              <a:buNone/>
            </a:pPr>
            <a:r>
              <a:rPr lang="en-US" sz="1200">
                <a:latin typeface="Arial"/>
                <a:ea typeface="Calibri"/>
                <a:cs typeface="Arial"/>
              </a:rPr>
              <a:t>- Comprehensive assessment of emotional, social, and behavioral functioning</a:t>
            </a:r>
          </a:p>
          <a:p>
            <a:pPr>
              <a:buNone/>
            </a:pPr>
            <a:r>
              <a:rPr lang="en-US" sz="1200">
                <a:latin typeface="Arial"/>
                <a:ea typeface="Calibri"/>
                <a:cs typeface="Arial"/>
              </a:rPr>
              <a:t>- Integration of counseling evaluations with other assessments (e.g., academic, behavioral)</a:t>
            </a:r>
          </a:p>
          <a:p>
            <a:pPr>
              <a:buNone/>
            </a:pPr>
            <a:r>
              <a:rPr lang="en-US" sz="1200">
                <a:latin typeface="Arial"/>
                <a:ea typeface="Calibri"/>
                <a:cs typeface="Arial"/>
              </a:rPr>
              <a:t>- Development of comprehensive intervention plans aligned with individualized education goals</a:t>
            </a:r>
            <a:endParaRPr lang="en-US" sz="600">
              <a:latin typeface="Arial"/>
              <a:ea typeface="Calibri"/>
              <a:cs typeface="Calibri"/>
            </a:endParaRPr>
          </a:p>
          <a:p>
            <a:pPr>
              <a:buNone/>
            </a:pPr>
            <a:endParaRPr lang="en-US" sz="800">
              <a:latin typeface="Arial"/>
              <a:ea typeface="Calibri"/>
              <a:cs typeface="Arial"/>
            </a:endParaRPr>
          </a:p>
          <a:p>
            <a:pPr>
              <a:buNone/>
            </a:pPr>
            <a:r>
              <a:rPr lang="en-US" sz="1200" b="1" u="sng">
                <a:latin typeface="Arial"/>
                <a:ea typeface="Calibri"/>
                <a:cs typeface="Arial"/>
              </a:rPr>
              <a:t>Stand-Alone Evaluation</a:t>
            </a:r>
            <a:endParaRPr lang="en-US" sz="1200" b="1" u="sng">
              <a:latin typeface="Arial"/>
              <a:ea typeface="Calibri"/>
              <a:cs typeface="Calibri"/>
            </a:endParaRPr>
          </a:p>
          <a:p>
            <a:pPr>
              <a:buNone/>
            </a:pPr>
            <a:r>
              <a:rPr lang="en-US" sz="1200">
                <a:latin typeface="Arial"/>
                <a:ea typeface="Calibri"/>
                <a:cs typeface="Arial"/>
              </a:rPr>
              <a:t>- Focused assessment of specific emotional or behavioral concerns</a:t>
            </a:r>
            <a:endParaRPr lang="en-US" sz="1200">
              <a:latin typeface="Arial"/>
              <a:ea typeface="Calibri"/>
              <a:cs typeface="Calibri"/>
            </a:endParaRPr>
          </a:p>
          <a:p>
            <a:pPr>
              <a:buNone/>
            </a:pPr>
            <a:r>
              <a:rPr lang="en-US" sz="1200">
                <a:latin typeface="Arial"/>
                <a:ea typeface="Calibri"/>
                <a:cs typeface="Arial"/>
              </a:rPr>
              <a:t>- Targeted exploration of coping strategies and social-emotional development</a:t>
            </a:r>
            <a:endParaRPr lang="en-US" sz="1200">
              <a:latin typeface="Arial"/>
              <a:ea typeface="Calibri"/>
              <a:cs typeface="Calibri"/>
            </a:endParaRPr>
          </a:p>
          <a:p>
            <a:pPr>
              <a:buNone/>
            </a:pPr>
            <a:r>
              <a:rPr lang="en-US" sz="1200">
                <a:latin typeface="Arial"/>
                <a:ea typeface="Calibri"/>
                <a:cs typeface="Arial"/>
              </a:rPr>
              <a:t>- Designed to address specific areas of concern and provide targeted intervention recommendations</a:t>
            </a:r>
            <a:endParaRPr lang="en-US" sz="1200">
              <a:ea typeface="Calibri"/>
              <a:cs typeface="Calibri"/>
            </a:endParaRPr>
          </a:p>
          <a:p>
            <a:pPr>
              <a:buNone/>
            </a:pPr>
            <a:endParaRPr lang="en-US" sz="700">
              <a:ea typeface="Calibri"/>
              <a:cs typeface="Calibri"/>
            </a:endParaRPr>
          </a:p>
          <a:p>
            <a:pPr>
              <a:buNone/>
            </a:pPr>
            <a:endParaRPr lang="en-US" sz="700">
              <a:latin typeface="Calibri" panose="020F0502020204030204"/>
              <a:ea typeface="Calibri"/>
              <a:cs typeface="Calibri" panose="020F0502020204030204"/>
            </a:endParaRPr>
          </a:p>
          <a:p>
            <a:pPr marL="0" indent="0">
              <a:buNone/>
            </a:pPr>
            <a:endParaRPr lang="en-US" sz="700">
              <a:ea typeface="Calibri" panose="020F0502020204030204"/>
              <a:cs typeface="Calibri" panose="020F0502020204030204"/>
            </a:endParaRPr>
          </a:p>
        </p:txBody>
      </p:sp>
      <p:pic>
        <p:nvPicPr>
          <p:cNvPr id="3" name="Picture 2" descr="A chalkboard with writing on it next to a pair of books and glasses&#10;&#10;Description automatically generated">
            <a:extLst>
              <a:ext uri="{FF2B5EF4-FFF2-40B4-BE49-F238E27FC236}">
                <a16:creationId xmlns:a16="http://schemas.microsoft.com/office/drawing/2014/main" id="{52B26FB4-52FE-CBA6-059A-833F023CF8A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817" r="14967" b="2"/>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C0A683F7-FAF7-C65E-2FA5-411EE42595B6}"/>
              </a:ext>
            </a:extLst>
          </p:cNvPr>
          <p:cNvSpPr txBox="1"/>
          <p:nvPr/>
        </p:nvSpPr>
        <p:spPr>
          <a:xfrm>
            <a:off x="9295254" y="5990433"/>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70666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572493" y="238539"/>
            <a:ext cx="11018520" cy="1434415"/>
          </a:xfrm>
        </p:spPr>
        <p:txBody>
          <a:bodyPr anchor="b">
            <a:normAutofit/>
          </a:bodyPr>
          <a:lstStyle/>
          <a:p>
            <a:r>
              <a:rPr lang="en-US" sz="5400" b="1"/>
              <a:t>Counseling</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572493" y="2071316"/>
            <a:ext cx="6713552" cy="4119172"/>
          </a:xfrm>
        </p:spPr>
        <p:txBody>
          <a:bodyPr vert="horz" lIns="91440" tIns="45720" rIns="91440" bIns="45720" rtlCol="0" anchor="t">
            <a:normAutofit fontScale="92500" lnSpcReduction="20000"/>
          </a:bodyPr>
          <a:lstStyle/>
          <a:p>
            <a:pPr>
              <a:buNone/>
            </a:pPr>
            <a:r>
              <a:rPr lang="en-US" sz="1700" b="1" u="sng">
                <a:latin typeface="Arial"/>
                <a:ea typeface="Calibri"/>
                <a:cs typeface="Arial"/>
              </a:rPr>
              <a:t>Direct Related Services Counseling:</a:t>
            </a:r>
            <a:endParaRPr lang="en-US" sz="1700" b="1" u="sng"/>
          </a:p>
          <a:p>
            <a:pPr>
              <a:buNone/>
            </a:pPr>
            <a:r>
              <a:rPr lang="en-US" sz="1700">
                <a:latin typeface="Arial"/>
                <a:ea typeface="Calibri"/>
                <a:cs typeface="Arial"/>
              </a:rPr>
              <a:t>- Individual Counseling Sessions: Providing one-on-one counseling to address specific emotional, social, or behavioral concerns, such as anxiety, self-regulation, or social skills development.</a:t>
            </a:r>
            <a:endParaRPr lang="en-US" sz="1700"/>
          </a:p>
          <a:p>
            <a:pPr>
              <a:buNone/>
            </a:pPr>
            <a:r>
              <a:rPr lang="en-US" sz="1700">
                <a:latin typeface="Arial"/>
                <a:ea typeface="Calibri"/>
                <a:cs typeface="Arial"/>
              </a:rPr>
              <a:t>- Social Skills Groups: Facilitating group sessions to teach and practice social interaction, communication, and relationship-building skills among peers.</a:t>
            </a:r>
            <a:endParaRPr lang="en-US" sz="1700"/>
          </a:p>
          <a:p>
            <a:pPr>
              <a:buNone/>
            </a:pPr>
            <a:endParaRPr lang="en-US" sz="1700">
              <a:latin typeface="Arial"/>
              <a:ea typeface="Calibri"/>
              <a:cs typeface="Arial"/>
            </a:endParaRPr>
          </a:p>
          <a:p>
            <a:pPr>
              <a:buNone/>
            </a:pPr>
            <a:r>
              <a:rPr lang="en-US" sz="1700" b="1" u="sng">
                <a:latin typeface="Arial"/>
                <a:ea typeface="Calibri"/>
                <a:cs typeface="Arial"/>
              </a:rPr>
              <a:t>Indirect Related Services Counseling:</a:t>
            </a:r>
            <a:endParaRPr lang="en-US" sz="1700" b="1" u="sng"/>
          </a:p>
          <a:p>
            <a:pPr>
              <a:buNone/>
            </a:pPr>
            <a:r>
              <a:rPr lang="en-US" sz="1700">
                <a:latin typeface="Arial"/>
                <a:ea typeface="Calibri"/>
                <a:cs typeface="Arial"/>
              </a:rPr>
              <a:t>- Consultation with Teachers and Staff: Collaborating with educators to develop strategies for supporting students' social-emotional needs within the classroom environment.</a:t>
            </a:r>
            <a:endParaRPr lang="en-US" sz="1700"/>
          </a:p>
          <a:p>
            <a:pPr>
              <a:buNone/>
            </a:pPr>
            <a:r>
              <a:rPr lang="en-US" sz="1700">
                <a:latin typeface="Arial"/>
                <a:ea typeface="+mn-lt"/>
                <a:cs typeface="+mn-lt"/>
              </a:rPr>
              <a:t>-Model skill or strategy for teacher, have teacher model back to ensure the teacher understands what and how to provide the support in the natural classroom setting.</a:t>
            </a:r>
            <a:endParaRPr lang="en-US" sz="1700">
              <a:latin typeface="Arial"/>
            </a:endParaRPr>
          </a:p>
          <a:p>
            <a:pPr>
              <a:buNone/>
            </a:pPr>
            <a:r>
              <a:rPr lang="en-US" sz="1700">
                <a:latin typeface="Arial"/>
                <a:ea typeface="Calibri"/>
                <a:cs typeface="Arial"/>
              </a:rPr>
              <a:t>- Parent Education and Support: Providing resources, guidance, and support to parents to address their child's emotional and behavioral challenges at home.</a:t>
            </a:r>
            <a:endParaRPr lang="en-US" sz="1700"/>
          </a:p>
          <a:p>
            <a:pPr marL="0" indent="0">
              <a:buNone/>
            </a:pPr>
            <a:endParaRPr lang="en-US" sz="1700">
              <a:ea typeface="Calibri"/>
              <a:cs typeface="Calibri"/>
            </a:endParaRPr>
          </a:p>
        </p:txBody>
      </p:sp>
      <p:pic>
        <p:nvPicPr>
          <p:cNvPr id="3" name="Picture 2" descr="A person and a child talking to each other&#10;&#10;Description automatically generated">
            <a:extLst>
              <a:ext uri="{FF2B5EF4-FFF2-40B4-BE49-F238E27FC236}">
                <a16:creationId xmlns:a16="http://schemas.microsoft.com/office/drawing/2014/main" id="{0154FF1D-3AE3-BC74-E635-6B974C30FA8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451" r="16333" b="2"/>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224AB931-8FB4-3104-616E-E6516EEFBDB7}"/>
              </a:ext>
            </a:extLst>
          </p:cNvPr>
          <p:cNvSpPr txBox="1"/>
          <p:nvPr/>
        </p:nvSpPr>
        <p:spPr>
          <a:xfrm>
            <a:off x="9295254" y="5990433"/>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89183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793662" y="386930"/>
            <a:ext cx="10066122" cy="1298448"/>
          </a:xfrm>
        </p:spPr>
        <p:txBody>
          <a:bodyPr anchor="b">
            <a:normAutofit/>
          </a:bodyPr>
          <a:lstStyle/>
          <a:p>
            <a:r>
              <a:rPr lang="en-US" sz="4800" b="1"/>
              <a:t>Counseling</a:t>
            </a:r>
          </a:p>
        </p:txBody>
      </p:sp>
      <p:sp>
        <p:nvSpPr>
          <p:cNvPr id="23" name="Rectangle 2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415713" y="2242049"/>
            <a:ext cx="5259767" cy="4037015"/>
          </a:xfrm>
        </p:spPr>
        <p:txBody>
          <a:bodyPr vert="horz" lIns="91440" tIns="45720" rIns="91440" bIns="45720" rtlCol="0" anchor="ctr">
            <a:normAutofit/>
          </a:bodyPr>
          <a:lstStyle/>
          <a:p>
            <a:pPr marL="0" indent="0" algn="ctr">
              <a:buNone/>
            </a:pPr>
            <a:r>
              <a:rPr lang="en-US" sz="2400" b="1">
                <a:latin typeface="Arial"/>
                <a:ea typeface="Calibri"/>
                <a:cs typeface="Calibri"/>
              </a:rPr>
              <a:t>Resources</a:t>
            </a:r>
            <a:endParaRPr lang="en-US" sz="2400" b="1"/>
          </a:p>
          <a:p>
            <a:pPr>
              <a:buNone/>
            </a:pPr>
            <a:r>
              <a:rPr lang="en-US" sz="1700">
                <a:latin typeface="Arial"/>
                <a:ea typeface="Calibri"/>
                <a:cs typeface="Arial"/>
              </a:rPr>
              <a:t>FBISD link to affordable counseling services:</a:t>
            </a:r>
          </a:p>
          <a:p>
            <a:pPr>
              <a:buNone/>
            </a:pPr>
            <a:r>
              <a:rPr lang="en-US" sz="1700">
                <a:latin typeface="Arial"/>
                <a:ea typeface="Calibri"/>
                <a:cs typeface="Arial"/>
              </a:rPr>
              <a:t> </a:t>
            </a:r>
            <a:r>
              <a:rPr lang="en-US" sz="1700">
                <a:latin typeface="Arial"/>
                <a:ea typeface="Calibri"/>
                <a:cs typeface="Arial"/>
                <a:hlinkClick r:id="rId2"/>
              </a:rPr>
              <a:t>https://www.fortbendisd.com/cms/lib/TX01917858/Centricity/Domain/2358/Affordable%20Counseling%20Resources%20for%20Students.pdf</a:t>
            </a:r>
            <a:endParaRPr lang="en-US" sz="1700">
              <a:latin typeface="Arial"/>
              <a:cs typeface="Arial"/>
            </a:endParaRPr>
          </a:p>
          <a:p>
            <a:pPr>
              <a:buNone/>
            </a:pPr>
            <a:r>
              <a:rPr lang="en-US" sz="1700">
                <a:latin typeface="Arial"/>
                <a:ea typeface="Calibri"/>
                <a:cs typeface="Arial"/>
              </a:rPr>
              <a:t>Katy Psychological Services:</a:t>
            </a:r>
          </a:p>
          <a:p>
            <a:pPr>
              <a:buNone/>
            </a:pPr>
            <a:r>
              <a:rPr lang="en-US" sz="1700">
                <a:latin typeface="Arial"/>
                <a:ea typeface="Calibri"/>
                <a:cs typeface="Arial"/>
              </a:rPr>
              <a:t> </a:t>
            </a:r>
            <a:r>
              <a:rPr lang="en-US" sz="1700">
                <a:latin typeface="Arial"/>
                <a:ea typeface="Calibri"/>
                <a:cs typeface="Arial"/>
                <a:hlinkClick r:id="rId3"/>
              </a:rPr>
              <a:t>https://www.katypsychservices.com/</a:t>
            </a:r>
            <a:endParaRPr lang="en-US" sz="1700">
              <a:latin typeface="Arial"/>
              <a:cs typeface="Arial"/>
            </a:endParaRPr>
          </a:p>
          <a:p>
            <a:pPr>
              <a:buNone/>
            </a:pPr>
            <a:r>
              <a:rPr lang="en-US" sz="1700">
                <a:latin typeface="Arial"/>
                <a:ea typeface="Calibri"/>
                <a:cs typeface="Arial"/>
              </a:rPr>
              <a:t>West Houston Psychology:</a:t>
            </a:r>
          </a:p>
          <a:p>
            <a:pPr>
              <a:buNone/>
            </a:pPr>
            <a:r>
              <a:rPr lang="en-US" sz="1700">
                <a:latin typeface="Arial"/>
                <a:ea typeface="Calibri"/>
                <a:cs typeface="Arial"/>
              </a:rPr>
              <a:t> </a:t>
            </a:r>
            <a:r>
              <a:rPr lang="en-US" sz="1700">
                <a:latin typeface="Arial"/>
                <a:ea typeface="Calibri"/>
                <a:cs typeface="Arial"/>
                <a:hlinkClick r:id="rId4"/>
              </a:rPr>
              <a:t>https://www.westhoustonpsychology.com/</a:t>
            </a:r>
            <a:endParaRPr lang="en-US" sz="1700">
              <a:latin typeface="Arial"/>
              <a:cs typeface="Arial"/>
            </a:endParaRPr>
          </a:p>
          <a:p>
            <a:pPr>
              <a:buNone/>
            </a:pPr>
            <a:r>
              <a:rPr lang="en-US" sz="1700">
                <a:latin typeface="Arial"/>
                <a:ea typeface="Calibri"/>
                <a:cs typeface="Arial"/>
              </a:rPr>
              <a:t>Missouri City Family Counseling:</a:t>
            </a:r>
            <a:endParaRPr lang="en-US" sz="1700">
              <a:latin typeface="Calibri" panose="020F0502020204030204"/>
              <a:ea typeface="Calibri"/>
              <a:cs typeface="Calibri" panose="020F0502020204030204"/>
            </a:endParaRPr>
          </a:p>
          <a:p>
            <a:pPr>
              <a:buNone/>
            </a:pPr>
            <a:r>
              <a:rPr lang="en-US" sz="1700">
                <a:latin typeface="Arial"/>
                <a:ea typeface="Calibri"/>
                <a:cs typeface="Arial"/>
              </a:rPr>
              <a:t> </a:t>
            </a:r>
            <a:r>
              <a:rPr lang="en-US" sz="1700">
                <a:latin typeface="Arial"/>
                <a:ea typeface="Calibri"/>
                <a:cs typeface="Arial"/>
                <a:hlinkClick r:id="rId5"/>
              </a:rPr>
              <a:t>https://missouricityfamilies.com/</a:t>
            </a:r>
            <a:endParaRPr lang="en-US" sz="1700">
              <a:ea typeface="Calibri"/>
              <a:cs typeface="Calibri"/>
            </a:endParaRPr>
          </a:p>
          <a:p>
            <a:pPr marL="0" indent="0">
              <a:buNone/>
            </a:pPr>
            <a:endParaRPr lang="en-US" sz="1700">
              <a:ea typeface="Calibri"/>
              <a:cs typeface="Calibri"/>
            </a:endParaRPr>
          </a:p>
        </p:txBody>
      </p:sp>
      <p:pic>
        <p:nvPicPr>
          <p:cNvPr id="3" name="Picture 2" descr="A sign with text on it&#10;&#10;Description automatically generated">
            <a:extLst>
              <a:ext uri="{FF2B5EF4-FFF2-40B4-BE49-F238E27FC236}">
                <a16:creationId xmlns:a16="http://schemas.microsoft.com/office/drawing/2014/main" id="{3FCAF799-F2F4-1190-4B63-B5F2BF0862F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911532" y="2628910"/>
            <a:ext cx="5150277" cy="3424934"/>
          </a:xfrm>
          <a:prstGeom prst="rect">
            <a:avLst/>
          </a:prstGeom>
        </p:spPr>
      </p:pic>
      <p:sp>
        <p:nvSpPr>
          <p:cNvPr id="27" name="Rectangle 2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7D889F-A209-3F46-F3AE-EAEE83EB8711}"/>
              </a:ext>
            </a:extLst>
          </p:cNvPr>
          <p:cNvSpPr txBox="1"/>
          <p:nvPr/>
        </p:nvSpPr>
        <p:spPr>
          <a:xfrm>
            <a:off x="8740341" y="5853789"/>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00375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b="1">
                <a:solidFill>
                  <a:srgbClr val="FFFFFF"/>
                </a:solidFill>
              </a:rPr>
              <a:t>Physical Therapy</a:t>
            </a: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838200" y="1825625"/>
            <a:ext cx="10694894" cy="5023690"/>
          </a:xfrm>
        </p:spPr>
        <p:txBody>
          <a:bodyPr vert="horz" lIns="91440" tIns="45720" rIns="91440" bIns="45720" rtlCol="0" anchor="t">
            <a:normAutofit lnSpcReduction="10000"/>
          </a:bodyPr>
          <a:lstStyle/>
          <a:p>
            <a:pPr marL="0" indent="0">
              <a:buNone/>
            </a:pPr>
            <a:r>
              <a:rPr lang="en-US" sz="2000" b="1">
                <a:latin typeface="Arial"/>
                <a:cs typeface="Arial"/>
              </a:rPr>
              <a:t>What is school based physical therapy?</a:t>
            </a:r>
            <a:endParaRPr lang="en-US" sz="2000">
              <a:cs typeface="Calibri"/>
            </a:endParaRPr>
          </a:p>
          <a:p>
            <a:pPr>
              <a:buFont typeface="Arial"/>
              <a:buChar char="•"/>
            </a:pPr>
            <a:r>
              <a:rPr lang="en-US" sz="1900" dirty="0">
                <a:latin typeface="Arial"/>
                <a:cs typeface="Arial"/>
              </a:rPr>
              <a:t> </a:t>
            </a:r>
            <a:r>
              <a:rPr lang="en-US" sz="1600">
                <a:latin typeface="Arial"/>
                <a:cs typeface="Arial"/>
              </a:rPr>
              <a:t>A related service, that is not instructional and provides additional support to a student that is currently receiving special education. </a:t>
            </a:r>
            <a:endParaRPr lang="en-US" sz="1600">
              <a:latin typeface="Arial"/>
              <a:ea typeface="Calibri"/>
              <a:cs typeface="Calibri"/>
            </a:endParaRPr>
          </a:p>
          <a:p>
            <a:pPr>
              <a:buFont typeface="Arial"/>
              <a:buChar char="•"/>
            </a:pPr>
            <a:r>
              <a:rPr lang="en-US" sz="1600">
                <a:latin typeface="Arial"/>
                <a:cs typeface="Arial"/>
              </a:rPr>
              <a:t>The goal is to help students with significant physical challenges to access and participate to their fullest ability in their individualized educational program</a:t>
            </a:r>
            <a:endParaRPr lang="en-US" sz="1600">
              <a:latin typeface="Arial"/>
              <a:ea typeface="Calibri"/>
              <a:cs typeface="Calibri" panose="020F0502020204030204"/>
            </a:endParaRPr>
          </a:p>
          <a:p>
            <a:pPr>
              <a:buFont typeface="Arial"/>
              <a:buChar char="•"/>
            </a:pPr>
            <a:r>
              <a:rPr lang="en-US" sz="1600">
                <a:latin typeface="Arial"/>
                <a:cs typeface="Calibri"/>
              </a:rPr>
              <a:t>Identify any barriers that may exist limiting the child's current functional participation at school</a:t>
            </a:r>
          </a:p>
          <a:p>
            <a:pPr>
              <a:buFont typeface="Arial"/>
              <a:buChar char="•"/>
            </a:pPr>
            <a:endParaRPr lang="en-US" sz="1600">
              <a:latin typeface="Arial"/>
              <a:cs typeface="Calibri"/>
            </a:endParaRPr>
          </a:p>
          <a:p>
            <a:pPr marL="0" indent="0">
              <a:buNone/>
            </a:pPr>
            <a:r>
              <a:rPr lang="en-US" sz="2000" b="1">
                <a:latin typeface="Arial"/>
                <a:cs typeface="Arial"/>
              </a:rPr>
              <a:t>Who is eligible for PT services</a:t>
            </a:r>
            <a:endParaRPr lang="en-US" sz="2000">
              <a:ea typeface="Calibri" panose="020F0502020204030204"/>
              <a:cs typeface="Calibri"/>
            </a:endParaRPr>
          </a:p>
          <a:p>
            <a:pPr>
              <a:buFont typeface="Arial"/>
              <a:buChar char="•"/>
            </a:pPr>
            <a:r>
              <a:rPr lang="en-US" sz="1600">
                <a:latin typeface="Arial"/>
                <a:cs typeface="Arial"/>
              </a:rPr>
              <a:t>Students that are eligible for special education can be referred for a screen and then an evaluation if needed</a:t>
            </a:r>
            <a:endParaRPr lang="en-US" sz="1600">
              <a:latin typeface="Arial"/>
              <a:cs typeface="Calibri"/>
            </a:endParaRPr>
          </a:p>
          <a:p>
            <a:pPr>
              <a:buFont typeface="Arial"/>
              <a:buChar char="•"/>
            </a:pPr>
            <a:r>
              <a:rPr lang="en-US" sz="1600">
                <a:latin typeface="Arial"/>
                <a:cs typeface="Arial"/>
              </a:rPr>
              <a:t>SPED student that has difficulty with positioning and access which limits their individualized educational program </a:t>
            </a:r>
          </a:p>
          <a:p>
            <a:pPr>
              <a:buFont typeface="Arial"/>
              <a:buChar char="•"/>
            </a:pPr>
            <a:r>
              <a:rPr lang="en-US" sz="1600">
                <a:latin typeface="Arial"/>
                <a:cs typeface="Arial"/>
              </a:rPr>
              <a:t>SPED student that has barriers to access or participation in the school setting </a:t>
            </a:r>
            <a:endParaRPr lang="en-US" sz="1600"/>
          </a:p>
          <a:p>
            <a:pPr>
              <a:buFont typeface="Arial"/>
              <a:buChar char="•"/>
            </a:pPr>
            <a:endParaRPr lang="en-US" sz="1400" b="1">
              <a:latin typeface="Arial"/>
              <a:cs typeface="Arial"/>
            </a:endParaRPr>
          </a:p>
          <a:p>
            <a:pPr marL="0" indent="0">
              <a:buNone/>
            </a:pPr>
            <a:r>
              <a:rPr lang="en-US" sz="2000" b="1">
                <a:latin typeface="Arial"/>
                <a:cs typeface="Arial"/>
              </a:rPr>
              <a:t>How are services determined?</a:t>
            </a:r>
            <a:endParaRPr lang="en-US" sz="2000">
              <a:latin typeface="Arial"/>
              <a:cs typeface="Arial"/>
            </a:endParaRPr>
          </a:p>
          <a:p>
            <a:pPr>
              <a:buFont typeface="Arial"/>
              <a:buChar char="•"/>
            </a:pPr>
            <a:r>
              <a:rPr lang="en-US" sz="1600">
                <a:latin typeface="Arial"/>
                <a:cs typeface="Arial"/>
              </a:rPr>
              <a:t>An educational physical therapy evaluation is performed to determine an educational need.</a:t>
            </a:r>
          </a:p>
          <a:p>
            <a:pPr>
              <a:buFont typeface="Arial"/>
              <a:buChar char="•"/>
            </a:pPr>
            <a:r>
              <a:rPr lang="en-US" sz="1600">
                <a:latin typeface="Arial"/>
                <a:cs typeface="Arial"/>
              </a:rPr>
              <a:t>Referred by an ARD/IEP committee not by a physician </a:t>
            </a:r>
          </a:p>
          <a:p>
            <a:pPr>
              <a:buFont typeface="Arial"/>
              <a:buChar char="•"/>
            </a:pPr>
            <a:endParaRPr lang="en-US" sz="1600">
              <a:latin typeface="Arial"/>
              <a:cs typeface="Arial"/>
            </a:endParaRPr>
          </a:p>
          <a:p>
            <a:pPr>
              <a:buFont typeface="Arial"/>
              <a:buChar char="•"/>
            </a:pPr>
            <a:endParaRPr lang="en-US" sz="1600">
              <a:latin typeface="Arial"/>
              <a:cs typeface="Arial"/>
            </a:endParaRPr>
          </a:p>
          <a:p>
            <a:pPr>
              <a:buFont typeface="Arial"/>
              <a:buChar char="•"/>
            </a:pPr>
            <a:endParaRPr lang="en-US" sz="1600">
              <a:latin typeface="Arial"/>
              <a:cs typeface="Arial"/>
            </a:endParaRPr>
          </a:p>
          <a:p>
            <a:pPr marL="0" indent="0">
              <a:buNone/>
            </a:pPr>
            <a:endParaRPr lang="en-US">
              <a:cs typeface="Calibri" panose="020F0502020204030204"/>
            </a:endParaRPr>
          </a:p>
        </p:txBody>
      </p:sp>
    </p:spTree>
    <p:extLst>
      <p:ext uri="{BB962C8B-B14F-4D97-AF65-F5344CB8AC3E}">
        <p14:creationId xmlns:p14="http://schemas.microsoft.com/office/powerpoint/2010/main" val="955853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Ide</a:t>
            </a:r>
            <a:endParaRPr lang="en-US">
              <a:ea typeface="Calibri" panose="020F0502020204030204"/>
              <a:cs typeface="Calibri"/>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b="1">
                <a:solidFill>
                  <a:srgbClr val="FFFFFF"/>
                </a:solidFill>
              </a:rPr>
              <a:t>Physical Therapy</a:t>
            </a:r>
            <a:endParaRPr lang="en-US">
              <a:ea typeface="Calibri Light" panose="020F0302020204030204"/>
              <a:cs typeface="Calibri Light" panose="020F0302020204030204"/>
            </a:endParaRP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524436" y="1825625"/>
            <a:ext cx="10829364" cy="5034896"/>
          </a:xfrm>
        </p:spPr>
        <p:txBody>
          <a:bodyPr vert="horz" lIns="91440" tIns="45720" rIns="91440" bIns="45720" rtlCol="0" anchor="t">
            <a:noAutofit/>
          </a:bodyPr>
          <a:lstStyle/>
          <a:p>
            <a:pPr marL="0" indent="0">
              <a:buNone/>
            </a:pPr>
            <a:r>
              <a:rPr lang="en-US" sz="2000" b="1">
                <a:latin typeface="Arial"/>
                <a:cs typeface="Arial"/>
              </a:rPr>
              <a:t>Direct and indirect Services</a:t>
            </a:r>
            <a:endParaRPr lang="en-US">
              <a:ea typeface="Calibri" panose="020F0502020204030204"/>
              <a:cs typeface="Calibri" panose="020F0502020204030204"/>
            </a:endParaRPr>
          </a:p>
          <a:p>
            <a:pPr marL="0" indent="0">
              <a:buNone/>
            </a:pPr>
            <a:r>
              <a:rPr lang="en-US" sz="1600">
                <a:latin typeface="Arial"/>
                <a:cs typeface="Arial"/>
              </a:rPr>
              <a:t>Services are integrated into the classroom to support the student, teacher and staff to address barriers limiting the student's participation in their special education program</a:t>
            </a:r>
            <a:endParaRPr lang="en-US" sz="1600">
              <a:ea typeface="Calibri" panose="020F0502020204030204"/>
              <a:cs typeface="Calibri" panose="020F0502020204030204"/>
            </a:endParaRPr>
          </a:p>
          <a:p>
            <a:pPr>
              <a:buFont typeface="Arial"/>
              <a:buChar char="•"/>
            </a:pPr>
            <a:endParaRPr lang="en-US" sz="1600" dirty="0">
              <a:latin typeface="Arial"/>
              <a:cs typeface="Arial"/>
            </a:endParaRPr>
          </a:p>
          <a:p>
            <a:pPr indent="0">
              <a:buNone/>
            </a:pPr>
            <a:r>
              <a:rPr lang="en-US" sz="1800" b="1">
                <a:latin typeface="Arial"/>
                <a:cs typeface="Arial"/>
              </a:rPr>
              <a:t>Direct-</a:t>
            </a:r>
            <a:r>
              <a:rPr lang="en-US" sz="1600">
                <a:latin typeface="Arial"/>
                <a:cs typeface="Arial"/>
              </a:rPr>
              <a:t> services are face to face with the student</a:t>
            </a:r>
            <a:endParaRPr lang="en-US"/>
          </a:p>
          <a:p>
            <a:pPr marL="971550" lvl="1" indent="-285750"/>
            <a:r>
              <a:rPr lang="en-US" sz="1600">
                <a:latin typeface="Arial"/>
                <a:cs typeface="Arial"/>
              </a:rPr>
              <a:t>Working with the student directly related to their IEP goals</a:t>
            </a:r>
            <a:endParaRPr lang="en-US" sz="1600">
              <a:latin typeface="Calibri" panose="020F0502020204030204"/>
              <a:ea typeface="Calibri" panose="020F0502020204030204"/>
              <a:cs typeface="Calibri" panose="020F0502020204030204"/>
            </a:endParaRPr>
          </a:p>
          <a:p>
            <a:pPr marL="971550" lvl="1" indent="-285750"/>
            <a:r>
              <a:rPr lang="en-US" sz="1600">
                <a:latin typeface="Arial"/>
                <a:cs typeface="Arial"/>
              </a:rPr>
              <a:t>Training the staff with the student present on transfers, mobility, positioning and any adaptive equipment </a:t>
            </a:r>
            <a:endParaRPr lang="en-US" sz="1600">
              <a:latin typeface="Calibri" panose="020F0502020204030204"/>
              <a:ea typeface="Calibri" panose="020F0502020204030204"/>
              <a:cs typeface="Calibri" panose="020F0502020204030204"/>
            </a:endParaRPr>
          </a:p>
          <a:p>
            <a:pPr>
              <a:buFont typeface="Arial"/>
              <a:buChar char="•"/>
            </a:pPr>
            <a:endParaRPr lang="en-US" sz="1600">
              <a:latin typeface="Arial"/>
              <a:cs typeface="Arial"/>
            </a:endParaRPr>
          </a:p>
          <a:p>
            <a:pPr marL="0" indent="0">
              <a:buNone/>
            </a:pPr>
            <a:r>
              <a:rPr lang="en-US" sz="1600" dirty="0">
                <a:latin typeface="Arial"/>
                <a:cs typeface="Arial"/>
              </a:rPr>
              <a:t> </a:t>
            </a:r>
            <a:r>
              <a:rPr lang="en-US" sz="1600" b="1" dirty="0">
                <a:latin typeface="Arial"/>
                <a:cs typeface="Arial"/>
              </a:rPr>
              <a:t>  </a:t>
            </a:r>
            <a:r>
              <a:rPr lang="en-US" sz="1800" b="1" dirty="0">
                <a:latin typeface="Arial"/>
                <a:cs typeface="Arial"/>
              </a:rPr>
              <a:t>Consult-</a:t>
            </a:r>
            <a:r>
              <a:rPr lang="en-US" sz="1600" b="1" dirty="0">
                <a:latin typeface="Arial"/>
                <a:cs typeface="Arial"/>
              </a:rPr>
              <a:t> </a:t>
            </a:r>
            <a:r>
              <a:rPr lang="en-US" sz="1600" dirty="0">
                <a:latin typeface="Arial"/>
                <a:cs typeface="Arial"/>
              </a:rPr>
              <a:t>teaching and/or consulting to provide expertise to solve problems related to a student's ability to access </a:t>
            </a:r>
            <a:r>
              <a:rPr lang="en-US" sz="1600">
                <a:latin typeface="Arial"/>
                <a:cs typeface="Arial"/>
              </a:rPr>
              <a:t>and participate in their special education program</a:t>
            </a:r>
            <a:endParaRPr lang="en-US" sz="1600">
              <a:latin typeface="Calibri" panose="020F0502020204030204"/>
              <a:ea typeface="Calibri" panose="020F0502020204030204"/>
              <a:cs typeface="Calibri"/>
            </a:endParaRPr>
          </a:p>
          <a:p>
            <a:pPr lvl="1"/>
            <a:r>
              <a:rPr lang="en-US" sz="1600">
                <a:latin typeface="Arial"/>
                <a:cs typeface="Arial"/>
              </a:rPr>
              <a:t> Consulting and collaboration with teachers to address needs</a:t>
            </a:r>
            <a:endParaRPr lang="en-US" sz="1600">
              <a:latin typeface="Arial"/>
              <a:ea typeface="Calibri" panose="020F0502020204030204"/>
              <a:cs typeface="Arial"/>
            </a:endParaRPr>
          </a:p>
          <a:p>
            <a:pPr lvl="1"/>
            <a:r>
              <a:rPr lang="en-US" sz="1200" dirty="0">
                <a:latin typeface="Arial"/>
                <a:cs typeface="Arial"/>
              </a:rPr>
              <a:t> </a:t>
            </a:r>
            <a:r>
              <a:rPr lang="en-US" sz="1600">
                <a:latin typeface="Arial"/>
                <a:cs typeface="Arial"/>
              </a:rPr>
              <a:t>Adaptive equipment modifications </a:t>
            </a:r>
            <a:endParaRPr lang="en-US" sz="1600">
              <a:latin typeface="Calibri" panose="020F0502020204030204"/>
              <a:ea typeface="Calibri" panose="020F0502020204030204"/>
              <a:cs typeface="Calibri"/>
            </a:endParaRPr>
          </a:p>
          <a:p>
            <a:pPr marL="742950" lvl="1" indent="-285750"/>
            <a:r>
              <a:rPr lang="en-US" sz="1600">
                <a:latin typeface="Arial"/>
                <a:cs typeface="Arial"/>
              </a:rPr>
              <a:t>Identifying and problem solving any adaptive equipment needs </a:t>
            </a:r>
          </a:p>
          <a:p>
            <a:pPr>
              <a:buFont typeface="Arial"/>
              <a:buChar char="•"/>
            </a:pPr>
            <a:endParaRPr lang="en-US">
              <a:ea typeface="Calibri" panose="020F0502020204030204"/>
              <a:cs typeface="Calibri" panose="020F0502020204030204"/>
            </a:endParaRPr>
          </a:p>
          <a:p>
            <a:pPr>
              <a:buFont typeface="Arial"/>
              <a:buChar char="•"/>
            </a:pPr>
            <a:endParaRPr lang="en-US" sz="1100">
              <a:latin typeface="Arial"/>
              <a:cs typeface="Arial"/>
            </a:endParaRPr>
          </a:p>
          <a:p>
            <a:pPr>
              <a:buFont typeface="Arial"/>
              <a:buChar char="•"/>
            </a:pPr>
            <a:endParaRPr lang="en-US">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57554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b="1">
                <a:solidFill>
                  <a:srgbClr val="FFFFFF"/>
                </a:solidFill>
              </a:rPr>
              <a:t>Physical Therapy</a:t>
            </a: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p:txBody>
          <a:bodyPr vert="horz" lIns="91440" tIns="45720" rIns="91440" bIns="45720" rtlCol="0" anchor="t">
            <a:normAutofit/>
          </a:bodyPr>
          <a:lstStyle/>
          <a:p>
            <a:r>
              <a:rPr lang="en-US"/>
              <a:t>Resources for parents:</a:t>
            </a:r>
          </a:p>
          <a:p>
            <a:endParaRPr lang="en-US">
              <a:cs typeface="Calibri"/>
            </a:endParaRPr>
          </a:p>
          <a:p>
            <a:pPr marL="0" indent="0">
              <a:buNone/>
            </a:pPr>
            <a:r>
              <a:rPr lang="en-US" dirty="0">
                <a:ea typeface="+mn-lt"/>
                <a:cs typeface="+mn-lt"/>
              </a:rPr>
              <a:t>https://www.hcde-texas.org/txspot/resources/PT</a:t>
            </a:r>
          </a:p>
          <a:p>
            <a:pPr marL="0" indent="0">
              <a:buNone/>
            </a:pPr>
            <a:r>
              <a:rPr lang="en-US" dirty="0">
                <a:ea typeface="+mn-lt"/>
                <a:cs typeface="+mn-lt"/>
                <a:hlinkClick r:id="rId2"/>
              </a:rPr>
              <a:t>https://www.hcde-texas.org/txspot/practice-faqs</a:t>
            </a:r>
            <a:endParaRPr lang="en-US" dirty="0">
              <a:ea typeface="+mn-lt"/>
              <a:cs typeface="+mn-lt"/>
            </a:endParaRPr>
          </a:p>
          <a:p>
            <a:pPr marL="0" indent="0">
              <a:buNone/>
            </a:pPr>
            <a:r>
              <a:rPr lang="en-US" dirty="0">
                <a:ea typeface="+mn-lt"/>
                <a:cs typeface="+mn-lt"/>
                <a:hlinkClick r:id="rId3"/>
              </a:rPr>
              <a:t>https://www.hcde-texas.org/txspot/faqs-service-delivery</a:t>
            </a:r>
            <a:endParaRPr lang="en-US" dirty="0">
              <a:ea typeface="+mn-lt"/>
              <a:cs typeface="+mn-lt"/>
            </a:endParaRPr>
          </a:p>
          <a:p>
            <a:pPr marL="0" indent="0">
              <a:buNone/>
            </a:pPr>
            <a:r>
              <a:rPr lang="en-US" dirty="0">
                <a:ea typeface="+mn-lt"/>
                <a:cs typeface="+mn-lt"/>
                <a:hlinkClick r:id="rId4"/>
              </a:rPr>
              <a:t>https://www.hcde-texas.org/txspot/resources/PT</a:t>
            </a:r>
            <a:endParaRPr lang="en-US" dirty="0">
              <a:ea typeface="+mn-lt"/>
              <a:cs typeface="+mn-lt"/>
            </a:endParaRPr>
          </a:p>
          <a:p>
            <a:pPr marL="0" indent="0">
              <a:buNone/>
            </a:pPr>
            <a:r>
              <a:rPr lang="en-US" dirty="0">
                <a:ea typeface="+mn-lt"/>
                <a:cs typeface="+mn-lt"/>
              </a:rPr>
              <a:t>https://www.region10.org/programs/occupational-and-physical-therapy-services/school-based-vs-clinical-based-therapy/</a:t>
            </a:r>
            <a:endParaRPr lang="en-US" dirty="0">
              <a:ea typeface="Calibri" panose="020F0502020204030204"/>
              <a:cs typeface="Calibri"/>
            </a:endParaRPr>
          </a:p>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122536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8139809" y="689371"/>
            <a:ext cx="4251938" cy="735656"/>
          </a:xfrm>
        </p:spPr>
        <p:txBody>
          <a:bodyPr vert="horz" lIns="91440" tIns="45720" rIns="91440" bIns="45720" rtlCol="0" anchor="ctr">
            <a:normAutofit/>
          </a:bodyPr>
          <a:lstStyle/>
          <a:p>
            <a:pPr algn="ctr"/>
            <a:r>
              <a:rPr lang="en-US" sz="3600" b="1" kern="1200">
                <a:solidFill>
                  <a:schemeClr val="bg1"/>
                </a:solidFill>
                <a:latin typeface="+mj-lt"/>
                <a:ea typeface="+mj-ea"/>
                <a:cs typeface="+mj-cs"/>
              </a:rPr>
              <a:t>Vision</a:t>
            </a:r>
          </a:p>
        </p:txBody>
      </p:sp>
      <p:pic>
        <p:nvPicPr>
          <p:cNvPr id="3" name="Picture 2" descr="A screenshot of a computer&#10;&#10;Description automatically generated">
            <a:extLst>
              <a:ext uri="{FF2B5EF4-FFF2-40B4-BE49-F238E27FC236}">
                <a16:creationId xmlns:a16="http://schemas.microsoft.com/office/drawing/2014/main" id="{957F0DAF-BC61-8233-6AC9-2A4E113A0D20}"/>
              </a:ext>
            </a:extLst>
          </p:cNvPr>
          <p:cNvPicPr>
            <a:picLocks noChangeAspect="1"/>
          </p:cNvPicPr>
          <p:nvPr/>
        </p:nvPicPr>
        <p:blipFill rotWithShape="1">
          <a:blip r:embed="rId2"/>
          <a:srcRect l="39738" t="41964" r="27948" b="13214"/>
          <a:stretch/>
        </p:blipFill>
        <p:spPr>
          <a:xfrm>
            <a:off x="358577" y="384753"/>
            <a:ext cx="8334223" cy="6288364"/>
          </a:xfrm>
          <a:prstGeom prst="rect">
            <a:avLst/>
          </a:prstGeom>
        </p:spPr>
      </p:pic>
      <p:sp>
        <p:nvSpPr>
          <p:cNvPr id="5" name="TextBox 4">
            <a:extLst>
              <a:ext uri="{FF2B5EF4-FFF2-40B4-BE49-F238E27FC236}">
                <a16:creationId xmlns:a16="http://schemas.microsoft.com/office/drawing/2014/main" id="{708CCDF6-BAEF-55D7-1273-4FED50311FAA}"/>
              </a:ext>
            </a:extLst>
          </p:cNvPr>
          <p:cNvSpPr txBox="1"/>
          <p:nvPr/>
        </p:nvSpPr>
        <p:spPr>
          <a:xfrm>
            <a:off x="8811352" y="3168477"/>
            <a:ext cx="3268400" cy="230832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FFFFFF"/>
                </a:solidFill>
                <a:ea typeface="Calibri"/>
                <a:cs typeface="Calibri"/>
              </a:rPr>
              <a:t>***Orientation and Mobility is a related-service that is only available to students who qualify as VI and requires its own evaluation. For an initial FVE, O&amp;M will always be included. Not all students who are VI require O&amp;M services.</a:t>
            </a:r>
          </a:p>
        </p:txBody>
      </p:sp>
    </p:spTree>
    <p:extLst>
      <p:ext uri="{BB962C8B-B14F-4D97-AF65-F5344CB8AC3E}">
        <p14:creationId xmlns:p14="http://schemas.microsoft.com/office/powerpoint/2010/main" val="223028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Autofit/>
          </a:bodyPr>
          <a:lstStyle/>
          <a:p>
            <a:pPr algn="ctr"/>
            <a:r>
              <a:rPr lang="en-US" sz="7200" b="1">
                <a:solidFill>
                  <a:srgbClr val="FFFFFF"/>
                </a:solidFill>
              </a:rPr>
              <a:t>Vision</a:t>
            </a: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2726325" y="1718301"/>
            <a:ext cx="1328671" cy="466213"/>
          </a:xfrm>
        </p:spPr>
        <p:txBody>
          <a:bodyPr vert="horz" lIns="91440" tIns="45720" rIns="91440" bIns="45720" rtlCol="0" anchor="t">
            <a:normAutofit lnSpcReduction="10000"/>
          </a:bodyPr>
          <a:lstStyle/>
          <a:p>
            <a:pPr marL="0" indent="0">
              <a:buNone/>
            </a:pPr>
            <a:r>
              <a:rPr lang="en-US" b="1">
                <a:ea typeface="Calibri"/>
                <a:cs typeface="Calibri"/>
              </a:rPr>
              <a:t>DIRECT</a:t>
            </a:r>
            <a:endParaRPr lang="en-US" b="1"/>
          </a:p>
        </p:txBody>
      </p:sp>
      <p:sp>
        <p:nvSpPr>
          <p:cNvPr id="3" name="Arrow: Right 2">
            <a:extLst>
              <a:ext uri="{FF2B5EF4-FFF2-40B4-BE49-F238E27FC236}">
                <a16:creationId xmlns:a16="http://schemas.microsoft.com/office/drawing/2014/main" id="{F1F6B60D-F35E-A5AF-0378-ECEFD921B7DF}"/>
              </a:ext>
            </a:extLst>
          </p:cNvPr>
          <p:cNvSpPr/>
          <p:nvPr/>
        </p:nvSpPr>
        <p:spPr>
          <a:xfrm>
            <a:off x="155729" y="2799084"/>
            <a:ext cx="1043628" cy="676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ea typeface="Calibri"/>
                <a:cs typeface="Calibri"/>
              </a:rPr>
              <a:t>VI</a:t>
            </a:r>
            <a:endParaRPr lang="en-US" sz="2400" b="1"/>
          </a:p>
        </p:txBody>
      </p:sp>
      <p:sp>
        <p:nvSpPr>
          <p:cNvPr id="6" name="Content Placeholder 3">
            <a:extLst>
              <a:ext uri="{FF2B5EF4-FFF2-40B4-BE49-F238E27FC236}">
                <a16:creationId xmlns:a16="http://schemas.microsoft.com/office/drawing/2014/main" id="{11E4642E-7409-BE6F-3211-36EED0C2B436}"/>
              </a:ext>
            </a:extLst>
          </p:cNvPr>
          <p:cNvSpPr txBox="1">
            <a:spLocks/>
          </p:cNvSpPr>
          <p:nvPr/>
        </p:nvSpPr>
        <p:spPr>
          <a:xfrm>
            <a:off x="6654588" y="1711266"/>
            <a:ext cx="1596981" cy="4662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ea typeface="Calibri"/>
                <a:cs typeface="Calibri"/>
              </a:rPr>
              <a:t>INDIRECT</a:t>
            </a:r>
            <a:endParaRPr lang="en-US" b="1"/>
          </a:p>
        </p:txBody>
      </p:sp>
      <p:sp>
        <p:nvSpPr>
          <p:cNvPr id="7" name="Arrow: Right 6">
            <a:extLst>
              <a:ext uri="{FF2B5EF4-FFF2-40B4-BE49-F238E27FC236}">
                <a16:creationId xmlns:a16="http://schemas.microsoft.com/office/drawing/2014/main" id="{1F72947D-A666-A116-5A19-4B453F18122C}"/>
              </a:ext>
            </a:extLst>
          </p:cNvPr>
          <p:cNvSpPr/>
          <p:nvPr/>
        </p:nvSpPr>
        <p:spPr>
          <a:xfrm>
            <a:off x="155729" y="4827506"/>
            <a:ext cx="1071170" cy="67614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ea typeface="Calibri"/>
                <a:cs typeface="Calibri"/>
              </a:rPr>
              <a:t>O&amp;M</a:t>
            </a:r>
            <a:endParaRPr lang="en-US" sz="2400" b="1"/>
          </a:p>
        </p:txBody>
      </p:sp>
      <p:sp>
        <p:nvSpPr>
          <p:cNvPr id="9" name="Rectangle: Rounded Corners 8">
            <a:extLst>
              <a:ext uri="{FF2B5EF4-FFF2-40B4-BE49-F238E27FC236}">
                <a16:creationId xmlns:a16="http://schemas.microsoft.com/office/drawing/2014/main" id="{76391036-44B1-0805-180C-558BE678B0DC}"/>
              </a:ext>
            </a:extLst>
          </p:cNvPr>
          <p:cNvSpPr/>
          <p:nvPr/>
        </p:nvSpPr>
        <p:spPr>
          <a:xfrm>
            <a:off x="5552394" y="4398001"/>
            <a:ext cx="3595998" cy="17493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ea typeface="Calibri" panose="020F0502020204030204"/>
                <a:cs typeface="Calibri" panose="020F0502020204030204"/>
              </a:rPr>
              <a:t>O&amp;M specialist will work with parents and staff members to support correct use of the cane</a:t>
            </a:r>
          </a:p>
          <a:p>
            <a:pPr marL="285750" indent="-285750">
              <a:buFont typeface="Arial"/>
              <a:buChar char="•"/>
            </a:pPr>
            <a:r>
              <a:rPr lang="en-US">
                <a:ea typeface="Calibri" panose="020F0502020204030204"/>
                <a:cs typeface="Calibri" panose="020F0502020204030204"/>
              </a:rPr>
              <a:t>O&amp;M will work with parents and staff to foster independence </a:t>
            </a:r>
          </a:p>
        </p:txBody>
      </p:sp>
      <p:sp>
        <p:nvSpPr>
          <p:cNvPr id="11" name="Rectangle: Rounded Corners 10">
            <a:extLst>
              <a:ext uri="{FF2B5EF4-FFF2-40B4-BE49-F238E27FC236}">
                <a16:creationId xmlns:a16="http://schemas.microsoft.com/office/drawing/2014/main" id="{7C452BA5-020F-A30A-2AFF-76BD25084200}"/>
              </a:ext>
            </a:extLst>
          </p:cNvPr>
          <p:cNvSpPr/>
          <p:nvPr/>
        </p:nvSpPr>
        <p:spPr>
          <a:xfrm>
            <a:off x="5552394" y="2266910"/>
            <a:ext cx="3540914" cy="17493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a:ea typeface="Calibri" panose="020F0502020204030204"/>
                <a:cs typeface="Calibri" panose="020F0502020204030204"/>
              </a:rPr>
              <a:t>Working with teachers on access/creating adapted materials</a:t>
            </a:r>
          </a:p>
          <a:p>
            <a:pPr marL="285750" indent="-285750">
              <a:buFont typeface="Arial" panose="020B0604020202020204" pitchFamily="34" charset="0"/>
              <a:buChar char="•"/>
            </a:pPr>
            <a:r>
              <a:rPr lang="en-US">
                <a:ea typeface="Calibri" panose="020F0502020204030204"/>
                <a:cs typeface="Calibri" panose="020F0502020204030204"/>
              </a:rPr>
              <a:t>Collaborating with staff at TSBVI</a:t>
            </a:r>
          </a:p>
          <a:p>
            <a:pPr marL="285750" indent="-285750">
              <a:buFont typeface="Arial" panose="020B0604020202020204" pitchFamily="34" charset="0"/>
              <a:buChar char="•"/>
            </a:pPr>
            <a:endParaRPr lang="en-US">
              <a:ea typeface="Calibri" panose="020F0502020204030204"/>
              <a:cs typeface="Calibri" panose="020F0502020204030204"/>
            </a:endParaRPr>
          </a:p>
        </p:txBody>
      </p:sp>
      <p:sp>
        <p:nvSpPr>
          <p:cNvPr id="13" name="Rectangle: Rounded Corners 12">
            <a:extLst>
              <a:ext uri="{FF2B5EF4-FFF2-40B4-BE49-F238E27FC236}">
                <a16:creationId xmlns:a16="http://schemas.microsoft.com/office/drawing/2014/main" id="{8A0218DC-E4C0-5B27-4503-6A85DF61035A}"/>
              </a:ext>
            </a:extLst>
          </p:cNvPr>
          <p:cNvSpPr/>
          <p:nvPr/>
        </p:nvSpPr>
        <p:spPr>
          <a:xfrm>
            <a:off x="1310253" y="4448560"/>
            <a:ext cx="4009131" cy="17493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ea typeface="Calibri"/>
                <a:cs typeface="Calibri"/>
              </a:rPr>
              <a:t>Navigate the home/daycare safely- familiarity</a:t>
            </a:r>
          </a:p>
          <a:p>
            <a:pPr marL="285750" indent="-285750">
              <a:buFont typeface="Arial"/>
              <a:buChar char="•"/>
            </a:pPr>
            <a:r>
              <a:rPr lang="en-US">
                <a:ea typeface="Calibri"/>
                <a:cs typeface="Calibri"/>
              </a:rPr>
              <a:t>How to navigate the school- find the restroom, cafeteria</a:t>
            </a:r>
          </a:p>
          <a:p>
            <a:pPr marL="285750" indent="-285750">
              <a:buFont typeface="Arial"/>
              <a:buChar char="•"/>
            </a:pPr>
            <a:r>
              <a:rPr lang="en-US">
                <a:ea typeface="Calibri"/>
                <a:cs typeface="Calibri"/>
              </a:rPr>
              <a:t>How to detect and/or cross a street safely</a:t>
            </a:r>
          </a:p>
        </p:txBody>
      </p:sp>
      <p:sp>
        <p:nvSpPr>
          <p:cNvPr id="15" name="Rectangle: Rounded Corners 14">
            <a:extLst>
              <a:ext uri="{FF2B5EF4-FFF2-40B4-BE49-F238E27FC236}">
                <a16:creationId xmlns:a16="http://schemas.microsoft.com/office/drawing/2014/main" id="{2DA0BA47-F69F-7A71-E60F-2D1D934A0CAD}"/>
              </a:ext>
            </a:extLst>
          </p:cNvPr>
          <p:cNvSpPr/>
          <p:nvPr/>
        </p:nvSpPr>
        <p:spPr>
          <a:xfrm>
            <a:off x="1305727" y="2266910"/>
            <a:ext cx="4036674" cy="17493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ea typeface="Calibri" panose="020F0502020204030204"/>
                <a:cs typeface="Calibri" panose="020F0502020204030204"/>
              </a:rPr>
              <a:t>ECC</a:t>
            </a:r>
          </a:p>
          <a:p>
            <a:pPr marL="285750" indent="-285750">
              <a:buFont typeface="Arial"/>
              <a:buChar char="•"/>
            </a:pPr>
            <a:r>
              <a:rPr lang="en-US">
                <a:ea typeface="Calibri" panose="020F0502020204030204"/>
                <a:cs typeface="Calibri" panose="020F0502020204030204"/>
              </a:rPr>
              <a:t>Assistive Technology (screen readers, refreshable braille systems)</a:t>
            </a:r>
          </a:p>
          <a:p>
            <a:pPr marL="285750" indent="-285750">
              <a:buFont typeface="Arial"/>
              <a:buChar char="•"/>
            </a:pPr>
            <a:r>
              <a:rPr lang="en-US">
                <a:ea typeface="Calibri" panose="020F0502020204030204"/>
                <a:cs typeface="Calibri" panose="020F0502020204030204"/>
              </a:rPr>
              <a:t>Braille</a:t>
            </a:r>
          </a:p>
          <a:p>
            <a:pPr marL="285750" indent="-285750">
              <a:buFont typeface="Arial"/>
              <a:buChar char="•"/>
            </a:pPr>
            <a:r>
              <a:rPr lang="en-US">
                <a:ea typeface="Calibri" panose="020F0502020204030204"/>
                <a:cs typeface="Calibri" panose="020F0502020204030204"/>
              </a:rPr>
              <a:t>Access to curriculum for coursework</a:t>
            </a:r>
          </a:p>
        </p:txBody>
      </p:sp>
      <p:sp>
        <p:nvSpPr>
          <p:cNvPr id="5" name="Rectangle: Rounded Corners 4">
            <a:extLst>
              <a:ext uri="{FF2B5EF4-FFF2-40B4-BE49-F238E27FC236}">
                <a16:creationId xmlns:a16="http://schemas.microsoft.com/office/drawing/2014/main" id="{7E4F10A4-50A9-CAF4-C880-7AEE9BB53459}"/>
              </a:ext>
            </a:extLst>
          </p:cNvPr>
          <p:cNvSpPr/>
          <p:nvPr/>
        </p:nvSpPr>
        <p:spPr>
          <a:xfrm>
            <a:off x="9247052" y="2239367"/>
            <a:ext cx="2815638" cy="17493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ea typeface="Calibri"/>
                <a:cs typeface="Calibri"/>
              </a:rPr>
              <a:t>Services provided by a CTVI (Certified Teacher for the Visually Impaired)</a:t>
            </a:r>
          </a:p>
          <a:p>
            <a:pPr marL="285750" indent="-285750">
              <a:buFont typeface="Arial"/>
              <a:buChar char="•"/>
            </a:pPr>
            <a:r>
              <a:rPr lang="en-US">
                <a:ea typeface="Calibri"/>
                <a:cs typeface="Calibri"/>
              </a:rPr>
              <a:t>NOT VISION THERAPY</a:t>
            </a:r>
          </a:p>
        </p:txBody>
      </p:sp>
      <p:sp>
        <p:nvSpPr>
          <p:cNvPr id="17" name="Rectangle: Rounded Corners 16">
            <a:extLst>
              <a:ext uri="{FF2B5EF4-FFF2-40B4-BE49-F238E27FC236}">
                <a16:creationId xmlns:a16="http://schemas.microsoft.com/office/drawing/2014/main" id="{EBF26B62-3391-B6B6-AE28-AF94C76096B2}"/>
              </a:ext>
            </a:extLst>
          </p:cNvPr>
          <p:cNvSpPr/>
          <p:nvPr/>
        </p:nvSpPr>
        <p:spPr>
          <a:xfrm>
            <a:off x="9247051" y="4406017"/>
            <a:ext cx="2815638" cy="17493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ea typeface="Calibri"/>
                <a:cs typeface="Calibri"/>
              </a:rPr>
              <a:t>Services provided by a COMS (Certified Orientation and Mobility Specialist)</a:t>
            </a:r>
          </a:p>
        </p:txBody>
      </p:sp>
    </p:spTree>
    <p:extLst>
      <p:ext uri="{BB962C8B-B14F-4D97-AF65-F5344CB8AC3E}">
        <p14:creationId xmlns:p14="http://schemas.microsoft.com/office/powerpoint/2010/main" val="108103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E7D921-6D21-4A1B-9432-93A8A11D9751}"/>
              </a:ext>
            </a:extLst>
          </p:cNvPr>
          <p:cNvSpPr txBox="1"/>
          <p:nvPr/>
        </p:nvSpPr>
        <p:spPr>
          <a:xfrm>
            <a:off x="531656" y="1997839"/>
            <a:ext cx="2917860" cy="2862322"/>
          </a:xfrm>
          <a:prstGeom prst="rect">
            <a:avLst/>
          </a:prstGeom>
          <a:noFill/>
        </p:spPr>
        <p:txBody>
          <a:bodyPr wrap="square" rtlCol="0">
            <a:spAutoFit/>
          </a:bodyPr>
          <a:lstStyle/>
          <a:p>
            <a:r>
              <a:rPr lang="en-US" sz="6000">
                <a:solidFill>
                  <a:schemeClr val="bg1"/>
                </a:solidFill>
              </a:rPr>
              <a:t>Virtual Meeting Norms</a:t>
            </a:r>
          </a:p>
        </p:txBody>
      </p:sp>
      <p:graphicFrame>
        <p:nvGraphicFramePr>
          <p:cNvPr id="5" name="Table 22">
            <a:extLst>
              <a:ext uri="{FF2B5EF4-FFF2-40B4-BE49-F238E27FC236}">
                <a16:creationId xmlns:a16="http://schemas.microsoft.com/office/drawing/2014/main" id="{640C531B-0E55-44C1-A035-A586519E4CAB}"/>
              </a:ext>
            </a:extLst>
          </p:cNvPr>
          <p:cNvGraphicFramePr>
            <a:graphicFrameLocks noGrp="1"/>
          </p:cNvGraphicFramePr>
          <p:nvPr>
            <p:extLst>
              <p:ext uri="{D42A27DB-BD31-4B8C-83A1-F6EECF244321}">
                <p14:modId xmlns:p14="http://schemas.microsoft.com/office/powerpoint/2010/main" val="2675870316"/>
              </p:ext>
            </p:extLst>
          </p:nvPr>
        </p:nvGraphicFramePr>
        <p:xfrm>
          <a:off x="4065602" y="1664718"/>
          <a:ext cx="7674334" cy="3723876"/>
        </p:xfrm>
        <a:graphic>
          <a:graphicData uri="http://schemas.openxmlformats.org/drawingml/2006/table">
            <a:tbl>
              <a:tblPr firstRow="1" bandRow="1">
                <a:tableStyleId>{5C22544A-7EE6-4342-B048-85BDC9FD1C3A}</a:tableStyleId>
              </a:tblPr>
              <a:tblGrid>
                <a:gridCol w="3837167">
                  <a:extLst>
                    <a:ext uri="{9D8B030D-6E8A-4147-A177-3AD203B41FA5}">
                      <a16:colId xmlns:a16="http://schemas.microsoft.com/office/drawing/2014/main" val="3869179902"/>
                    </a:ext>
                  </a:extLst>
                </a:gridCol>
                <a:gridCol w="3837167">
                  <a:extLst>
                    <a:ext uri="{9D8B030D-6E8A-4147-A177-3AD203B41FA5}">
                      <a16:colId xmlns:a16="http://schemas.microsoft.com/office/drawing/2014/main" val="1741795439"/>
                    </a:ext>
                  </a:extLst>
                </a:gridCol>
              </a:tblGrid>
              <a:tr h="1554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cs typeface="Calibri" panose="020F0502020204030204" pitchFamily="34" charset="0"/>
                        </a:rPr>
                        <a:t>1. Mute your microphone</a:t>
                      </a: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cs typeface="Calibri" panose="020F0502020204030204" pitchFamily="34" charset="0"/>
                        </a:rPr>
                        <a:t>2. Be respectful</a:t>
                      </a:r>
                    </a:p>
                    <a:p>
                      <a:endParaRPr lang="en-US"/>
                    </a:p>
                  </a:txBody>
                  <a:tcPr/>
                </a:tc>
                <a:extLst>
                  <a:ext uri="{0D108BD9-81ED-4DB2-BD59-A6C34878D82A}">
                    <a16:rowId xmlns:a16="http://schemas.microsoft.com/office/drawing/2014/main" val="3877661119"/>
                  </a:ext>
                </a:extLst>
              </a:tr>
              <a:tr h="2169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cs typeface="Calibri" panose="020F0502020204030204" pitchFamily="34" charset="0"/>
                        </a:rPr>
                        <a:t>3. Background</a:t>
                      </a:r>
                    </a:p>
                    <a:p>
                      <a:endParaRPr lang="en-US"/>
                    </a:p>
                  </a:txBody>
                  <a:tcPr/>
                </a:tc>
                <a:tc>
                  <a:txBody>
                    <a:bodyPr/>
                    <a:lstStyle/>
                    <a:p>
                      <a:r>
                        <a:rPr lang="en-US"/>
                        <a:t>4. Appropriate comments</a:t>
                      </a:r>
                    </a:p>
                    <a:p>
                      <a:endParaRPr lang="en-US"/>
                    </a:p>
                  </a:txBody>
                  <a:tcPr/>
                </a:tc>
                <a:extLst>
                  <a:ext uri="{0D108BD9-81ED-4DB2-BD59-A6C34878D82A}">
                    <a16:rowId xmlns:a16="http://schemas.microsoft.com/office/drawing/2014/main" val="2326189389"/>
                  </a:ext>
                </a:extLst>
              </a:tr>
            </a:tbl>
          </a:graphicData>
        </a:graphic>
      </p:graphicFrame>
      <p:pic>
        <p:nvPicPr>
          <p:cNvPr id="6" name="Picture 5">
            <a:extLst>
              <a:ext uri="{FF2B5EF4-FFF2-40B4-BE49-F238E27FC236}">
                <a16:creationId xmlns:a16="http://schemas.microsoft.com/office/drawing/2014/main" id="{F7C7BAF7-0A8F-427A-86EC-18E427D6B52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66811" y="2271454"/>
            <a:ext cx="975292" cy="750177"/>
          </a:xfrm>
          <a:prstGeom prst="rect">
            <a:avLst/>
          </a:prstGeom>
        </p:spPr>
      </p:pic>
      <p:pic>
        <p:nvPicPr>
          <p:cNvPr id="7" name="Picture 6">
            <a:extLst>
              <a:ext uri="{FF2B5EF4-FFF2-40B4-BE49-F238E27FC236}">
                <a16:creationId xmlns:a16="http://schemas.microsoft.com/office/drawing/2014/main" id="{CC25DBF6-DB0A-4997-BE52-037DD498EE1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30097" y="2134137"/>
            <a:ext cx="1924975" cy="1024813"/>
          </a:xfrm>
          <a:prstGeom prst="rect">
            <a:avLst/>
          </a:prstGeom>
        </p:spPr>
      </p:pic>
      <p:pic>
        <p:nvPicPr>
          <p:cNvPr id="8" name="Picture 7" descr="Waterfall between large hills">
            <a:extLst>
              <a:ext uri="{FF2B5EF4-FFF2-40B4-BE49-F238E27FC236}">
                <a16:creationId xmlns:a16="http://schemas.microsoft.com/office/drawing/2014/main" id="{CC081C60-6D33-42E0-8BF1-0B78374E54DD}"/>
              </a:ext>
            </a:extLst>
          </p:cNvPr>
          <p:cNvPicPr>
            <a:picLocks noChangeAspect="1"/>
          </p:cNvPicPr>
          <p:nvPr/>
        </p:nvPicPr>
        <p:blipFill>
          <a:blip r:embed="rId8"/>
          <a:stretch>
            <a:fillRect/>
          </a:stretch>
        </p:blipFill>
        <p:spPr>
          <a:xfrm>
            <a:off x="4920704" y="4037775"/>
            <a:ext cx="2054235" cy="1155507"/>
          </a:xfrm>
          <a:prstGeom prst="rect">
            <a:avLst/>
          </a:prstGeom>
        </p:spPr>
      </p:pic>
      <p:pic>
        <p:nvPicPr>
          <p:cNvPr id="9" name="Content Placeholder 33" descr="Icon&#10;&#10;Description automatically generated">
            <a:extLst>
              <a:ext uri="{FF2B5EF4-FFF2-40B4-BE49-F238E27FC236}">
                <a16:creationId xmlns:a16="http://schemas.microsoft.com/office/drawing/2014/main" id="{FCD6A611-024F-44B2-810C-251CD4B6C4A4}"/>
              </a:ext>
            </a:extLst>
          </p:cNvPr>
          <p:cNvPicPr>
            <a:picLocks noChangeAspect="1"/>
          </p:cNvPicPr>
          <p:nvPr/>
        </p:nvPicPr>
        <p:blipFill>
          <a:blip r:embed="rId9"/>
          <a:stretch>
            <a:fillRect/>
          </a:stretch>
        </p:blipFill>
        <p:spPr>
          <a:xfrm>
            <a:off x="8783216" y="4083437"/>
            <a:ext cx="1973058" cy="1109845"/>
          </a:xfrm>
          <a:prstGeom prst="rect">
            <a:avLst/>
          </a:prstGeom>
        </p:spPr>
      </p:pic>
    </p:spTree>
    <p:extLst>
      <p:ext uri="{BB962C8B-B14F-4D97-AF65-F5344CB8AC3E}">
        <p14:creationId xmlns:p14="http://schemas.microsoft.com/office/powerpoint/2010/main" val="75103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B08ED-CB4A-774E-1B51-E448FDA64C3E}"/>
              </a:ext>
            </a:extLst>
          </p:cNvPr>
          <p:cNvSpPr>
            <a:spLocks noGrp="1"/>
          </p:cNvSpPr>
          <p:nvPr>
            <p:ph type="title"/>
          </p:nvPr>
        </p:nvSpPr>
        <p:spPr>
          <a:xfrm>
            <a:off x="168936" y="51279"/>
            <a:ext cx="3810139" cy="6008400"/>
          </a:xfrm>
        </p:spPr>
        <p:txBody>
          <a:bodyPr anchor="b">
            <a:noAutofit/>
          </a:bodyPr>
          <a:lstStyle/>
          <a:p>
            <a:pPr algn="ctr"/>
            <a:r>
              <a:rPr lang="en-US" sz="2500" b="1">
                <a:solidFill>
                  <a:srgbClr val="FFFFFF"/>
                </a:solidFill>
                <a:ea typeface="Calibri Light"/>
                <a:cs typeface="Calibri Light"/>
              </a:rPr>
              <a:t>The Expanded Core Curriculum (ECC) refers to nine categories of experiences and concepts casually and incidentally learned by sighted students that need to be systematically and sequentially taught to learners who are visually impaired, through their educational teams. It is addressed as part of the FVE (Full Vision Evaluation) and is part of every annual ARD. </a:t>
            </a:r>
            <a:endParaRPr lang="en-US" sz="25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43FFE333-E207-17FA-5253-21A59DEC273D}"/>
              </a:ext>
            </a:extLst>
          </p:cNvPr>
          <p:cNvSpPr>
            <a:spLocks noGrp="1"/>
          </p:cNvSpPr>
          <p:nvPr>
            <p:ph idx="1"/>
          </p:nvPr>
        </p:nvSpPr>
        <p:spPr>
          <a:xfrm>
            <a:off x="4236868" y="4373"/>
            <a:ext cx="3649590" cy="6849709"/>
          </a:xfrm>
          <a:solidFill>
            <a:schemeClr val="tx1"/>
          </a:solidFill>
        </p:spPr>
        <p:txBody>
          <a:bodyPr vert="horz" lIns="91440" tIns="45720" rIns="91440" bIns="45720" rtlCol="0" anchor="ctr">
            <a:noAutofit/>
          </a:bodyPr>
          <a:lstStyle/>
          <a:p>
            <a:r>
              <a:rPr lang="en-US" sz="2400">
                <a:solidFill>
                  <a:schemeClr val="bg1"/>
                </a:solidFill>
                <a:ea typeface="Calibri"/>
                <a:cs typeface="Calibri"/>
              </a:rPr>
              <a:t>Communication Modes</a:t>
            </a:r>
          </a:p>
          <a:p>
            <a:r>
              <a:rPr lang="en-US" sz="2400">
                <a:solidFill>
                  <a:schemeClr val="bg1"/>
                </a:solidFill>
                <a:ea typeface="Calibri"/>
                <a:cs typeface="Calibri"/>
              </a:rPr>
              <a:t>Orientation and Mobility</a:t>
            </a:r>
          </a:p>
          <a:p>
            <a:r>
              <a:rPr lang="en-US" sz="2400">
                <a:solidFill>
                  <a:schemeClr val="bg1"/>
                </a:solidFill>
                <a:ea typeface="Calibri"/>
                <a:cs typeface="Calibri"/>
              </a:rPr>
              <a:t>Social Interaction Skills</a:t>
            </a:r>
          </a:p>
          <a:p>
            <a:r>
              <a:rPr lang="en-US" sz="2400">
                <a:solidFill>
                  <a:schemeClr val="bg1"/>
                </a:solidFill>
                <a:ea typeface="Calibri"/>
                <a:cs typeface="Calibri"/>
              </a:rPr>
              <a:t>Independent Living Skills</a:t>
            </a:r>
          </a:p>
          <a:p>
            <a:r>
              <a:rPr lang="en-US" sz="2400">
                <a:solidFill>
                  <a:schemeClr val="bg1"/>
                </a:solidFill>
                <a:ea typeface="Calibri"/>
                <a:cs typeface="Calibri"/>
              </a:rPr>
              <a:t>Recreation and Leisure Skills</a:t>
            </a:r>
          </a:p>
          <a:p>
            <a:r>
              <a:rPr lang="en-US" sz="2400">
                <a:solidFill>
                  <a:schemeClr val="bg1"/>
                </a:solidFill>
                <a:ea typeface="Calibri"/>
                <a:cs typeface="Calibri"/>
              </a:rPr>
              <a:t>Career Education</a:t>
            </a:r>
          </a:p>
          <a:p>
            <a:r>
              <a:rPr lang="en-US" sz="2400">
                <a:solidFill>
                  <a:schemeClr val="bg1"/>
                </a:solidFill>
                <a:ea typeface="Calibri"/>
                <a:cs typeface="Calibri"/>
              </a:rPr>
              <a:t>Assistive Technology</a:t>
            </a:r>
          </a:p>
          <a:p>
            <a:r>
              <a:rPr lang="en-US" sz="2400">
                <a:solidFill>
                  <a:schemeClr val="bg1"/>
                </a:solidFill>
                <a:ea typeface="Calibri"/>
                <a:cs typeface="Calibri"/>
              </a:rPr>
              <a:t>Sensory Efficiency Skills</a:t>
            </a:r>
          </a:p>
          <a:p>
            <a:r>
              <a:rPr lang="en-US" sz="2400">
                <a:solidFill>
                  <a:schemeClr val="bg1"/>
                </a:solidFill>
                <a:ea typeface="Calibri"/>
                <a:cs typeface="Calibri"/>
              </a:rPr>
              <a:t>Self-Determina</a:t>
            </a:r>
            <a:r>
              <a:rPr lang="en-US" sz="2400">
                <a:ea typeface="Calibri"/>
                <a:cs typeface="Calibri"/>
              </a:rPr>
              <a:t>tion</a:t>
            </a:r>
          </a:p>
        </p:txBody>
      </p:sp>
      <p:pic>
        <p:nvPicPr>
          <p:cNvPr id="7" name="Picture 6" descr="A finger pointing at a white sheet of paper with dots&#10;&#10;Description automatically generated">
            <a:extLst>
              <a:ext uri="{FF2B5EF4-FFF2-40B4-BE49-F238E27FC236}">
                <a16:creationId xmlns:a16="http://schemas.microsoft.com/office/drawing/2014/main" id="{8457D73D-4B33-F38A-CF2F-9A604092E1E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959" r="48691" b="-2"/>
          <a:stretch/>
        </p:blipFill>
        <p:spPr>
          <a:xfrm>
            <a:off x="8109502" y="10"/>
            <a:ext cx="4082498" cy="6857990"/>
          </a:xfrm>
          <a:prstGeom prst="rect">
            <a:avLst/>
          </a:prstGeom>
        </p:spPr>
      </p:pic>
      <p:sp>
        <p:nvSpPr>
          <p:cNvPr id="8" name="TextBox 7">
            <a:extLst>
              <a:ext uri="{FF2B5EF4-FFF2-40B4-BE49-F238E27FC236}">
                <a16:creationId xmlns:a16="http://schemas.microsoft.com/office/drawing/2014/main" id="{AF36633B-50F8-D349-50F5-B319EDF8F4BC}"/>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10" name="TextBox 9">
            <a:extLst>
              <a:ext uri="{FF2B5EF4-FFF2-40B4-BE49-F238E27FC236}">
                <a16:creationId xmlns:a16="http://schemas.microsoft.com/office/drawing/2014/main" id="{709729EA-42F2-B509-DF7F-5A21F3170B04}"/>
              </a:ext>
            </a:extLst>
          </p:cNvPr>
          <p:cNvSpPr txBox="1"/>
          <p:nvPr/>
        </p:nvSpPr>
        <p:spPr>
          <a:xfrm>
            <a:off x="4591048" y="279883"/>
            <a:ext cx="3084068"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ea typeface="Calibri"/>
                <a:cs typeface="Calibri"/>
              </a:rPr>
              <a:t>Vision</a:t>
            </a:r>
          </a:p>
        </p:txBody>
      </p:sp>
    </p:spTree>
    <p:extLst>
      <p:ext uri="{BB962C8B-B14F-4D97-AF65-F5344CB8AC3E}">
        <p14:creationId xmlns:p14="http://schemas.microsoft.com/office/powerpoint/2010/main" val="1690821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b="1">
                <a:solidFill>
                  <a:srgbClr val="FFFFFF"/>
                </a:solidFill>
              </a:rPr>
              <a:t>Vision: Parent Resources</a:t>
            </a:r>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137569" y="2313658"/>
            <a:ext cx="12100372" cy="3442446"/>
          </a:xfrm>
        </p:spPr>
        <p:txBody>
          <a:bodyPr vert="horz" lIns="91440" tIns="45720" rIns="91440" bIns="45720" rtlCol="0" anchor="t">
            <a:normAutofit fontScale="92500" lnSpcReduction="10000"/>
          </a:bodyPr>
          <a:lstStyle/>
          <a:p>
            <a:r>
              <a:rPr lang="en-US">
                <a:ea typeface="+mn-lt"/>
                <a:cs typeface="+mn-lt"/>
                <a:hlinkClick r:id="rId2"/>
              </a:rPr>
              <a:t>https://spedsupport.tea.texas.gov/resource-library/students-visual-impairments-eligibility-special-education</a:t>
            </a:r>
            <a:endParaRPr lang="en-US">
              <a:ea typeface="+mn-lt"/>
              <a:cs typeface="+mn-lt"/>
            </a:endParaRPr>
          </a:p>
          <a:p>
            <a:r>
              <a:rPr lang="en-US">
                <a:ea typeface="Calibri"/>
                <a:cs typeface="Calibri"/>
              </a:rPr>
              <a:t>Texas School for the Blind and Visually Impaired: </a:t>
            </a:r>
            <a:r>
              <a:rPr lang="en-US">
                <a:ea typeface="+mn-lt"/>
                <a:cs typeface="+mn-lt"/>
                <a:hlinkClick r:id="rId3"/>
              </a:rPr>
              <a:t>https://www.tsbvi.edu/</a:t>
            </a:r>
            <a:endParaRPr lang="en-US">
              <a:ea typeface="Calibri"/>
              <a:cs typeface="Calibri"/>
            </a:endParaRPr>
          </a:p>
          <a:p>
            <a:r>
              <a:rPr lang="en-US">
                <a:ea typeface="Calibri"/>
                <a:cs typeface="Calibri"/>
              </a:rPr>
              <a:t>American Publishing House: </a:t>
            </a:r>
            <a:r>
              <a:rPr lang="en-US">
                <a:ea typeface="+mn-lt"/>
                <a:cs typeface="+mn-lt"/>
                <a:hlinkClick r:id="rId4"/>
              </a:rPr>
              <a:t>https://www.aph.org/kids-with-vision-loss/</a:t>
            </a:r>
          </a:p>
          <a:p>
            <a:r>
              <a:rPr lang="en-US">
                <a:ea typeface="Calibri"/>
                <a:cs typeface="Calibri"/>
              </a:rPr>
              <a:t>Perkins School for the Blind: </a:t>
            </a:r>
            <a:r>
              <a:rPr lang="en-US">
                <a:ea typeface="+mn-lt"/>
                <a:cs typeface="+mn-lt"/>
                <a:hlinkClick r:id="rId5"/>
              </a:rPr>
              <a:t>https://www.perkins.org/</a:t>
            </a:r>
            <a:endParaRPr lang="en-US">
              <a:ea typeface="+mn-lt"/>
              <a:cs typeface="+mn-lt"/>
            </a:endParaRPr>
          </a:p>
          <a:p>
            <a:r>
              <a:rPr lang="en-US">
                <a:ea typeface="Calibri"/>
                <a:cs typeface="Calibri"/>
              </a:rPr>
              <a:t>Paths to Literacy: </a:t>
            </a:r>
            <a:r>
              <a:rPr lang="en-US">
                <a:ea typeface="+mn-lt"/>
                <a:cs typeface="+mn-lt"/>
                <a:hlinkClick r:id="rId6"/>
              </a:rPr>
              <a:t>https://www.pathstoliteracy.org/resource-type/resource/</a:t>
            </a:r>
            <a:endParaRPr lang="en-US">
              <a:ea typeface="Calibri"/>
              <a:cs typeface="Calibri"/>
            </a:endParaRPr>
          </a:p>
          <a:p>
            <a:r>
              <a:rPr lang="en-US">
                <a:ea typeface="+mn-lt"/>
                <a:cs typeface="+mn-lt"/>
              </a:rPr>
              <a:t>TSBVI Parent Letter: </a:t>
            </a:r>
            <a:r>
              <a:rPr lang="en-US">
                <a:ea typeface="+mn-lt"/>
                <a:cs typeface="+mn-lt"/>
                <a:hlinkClick r:id="rId7"/>
              </a:rPr>
              <a:t>https://www.yumpu.com/en/document/view/35200658/parent-flyer-texas-school-for-the-blind-and-visually-impaired#google_vignette</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17309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E6438-0E63-4BE0-A303-0D0019B54E1A}"/>
              </a:ext>
            </a:extLst>
          </p:cNvPr>
          <p:cNvSpPr>
            <a:spLocks noGrp="1"/>
          </p:cNvSpPr>
          <p:nvPr>
            <p:ph type="title"/>
          </p:nvPr>
        </p:nvSpPr>
        <p:spPr>
          <a:xfrm>
            <a:off x="950494" y="304564"/>
            <a:ext cx="9895951" cy="1033669"/>
          </a:xfrm>
        </p:spPr>
        <p:txBody>
          <a:bodyPr>
            <a:normAutofit/>
          </a:bodyPr>
          <a:lstStyle/>
          <a:p>
            <a:pPr algn="ctr"/>
            <a:r>
              <a:rPr lang="en-US" sz="4000" dirty="0">
                <a:solidFill>
                  <a:srgbClr val="FFFFFF"/>
                </a:solidFill>
              </a:rPr>
              <a:t>Adapted Physical Education</a:t>
            </a:r>
            <a:endParaRPr lang="en-US"/>
          </a:p>
        </p:txBody>
      </p:sp>
      <p:sp>
        <p:nvSpPr>
          <p:cNvPr id="3" name="Content Placeholder 2">
            <a:extLst>
              <a:ext uri="{FF2B5EF4-FFF2-40B4-BE49-F238E27FC236}">
                <a16:creationId xmlns:a16="http://schemas.microsoft.com/office/drawing/2014/main" id="{AD9CA8D4-40CC-40D2-B77E-4CD31C3F219B}"/>
              </a:ext>
            </a:extLst>
          </p:cNvPr>
          <p:cNvSpPr>
            <a:spLocks noGrp="1"/>
          </p:cNvSpPr>
          <p:nvPr>
            <p:ph idx="1"/>
          </p:nvPr>
        </p:nvSpPr>
        <p:spPr>
          <a:xfrm>
            <a:off x="409072" y="1636407"/>
            <a:ext cx="11368346" cy="4726094"/>
          </a:xfrm>
        </p:spPr>
        <p:txBody>
          <a:bodyPr anchor="ctr">
            <a:normAutofit/>
          </a:bodyPr>
          <a:lstStyle/>
          <a:p>
            <a:pPr marL="0" indent="0">
              <a:buNone/>
            </a:pPr>
            <a:r>
              <a:rPr lang="en-US" sz="3200" dirty="0">
                <a:ea typeface="Calibri"/>
                <a:cs typeface="Calibri"/>
              </a:rPr>
              <a:t>IDEA</a:t>
            </a:r>
            <a:endParaRPr lang="en-US" sz="3200" dirty="0"/>
          </a:p>
          <a:p>
            <a:pPr marL="0" indent="0">
              <a:buNone/>
            </a:pPr>
            <a:r>
              <a:rPr lang="en-US" sz="1400" dirty="0"/>
              <a:t>General IDEA Requirements includes instruction in physical education within the definition of special education</a:t>
            </a:r>
            <a:endParaRPr lang="en-US" sz="1400" dirty="0">
              <a:ea typeface="Calibri"/>
              <a:cs typeface="Calibri"/>
            </a:endParaRPr>
          </a:p>
          <a:p>
            <a:pPr marL="0" indent="0">
              <a:buNone/>
            </a:pPr>
            <a:r>
              <a:rPr lang="en-US" sz="1400" dirty="0"/>
              <a:t>“Special education means specially designed instruction, at no cost to the parents, to meet the unique needs of a child with a disability, including— …instruction in physical education.”</a:t>
            </a:r>
            <a:endParaRPr lang="en-US" sz="1400">
              <a:ea typeface="Calibri"/>
              <a:cs typeface="Calibri"/>
            </a:endParaRPr>
          </a:p>
          <a:p>
            <a:pPr marL="0" indent="0">
              <a:buNone/>
            </a:pPr>
            <a:r>
              <a:rPr lang="en-US" sz="1400" dirty="0"/>
              <a:t>“Physical education means the development of:</a:t>
            </a:r>
            <a:endParaRPr lang="en-US" sz="1400">
              <a:ea typeface="Calibri"/>
              <a:cs typeface="Calibri"/>
            </a:endParaRPr>
          </a:p>
          <a:p>
            <a:pPr marL="0" indent="0">
              <a:buNone/>
            </a:pPr>
            <a:r>
              <a:rPr lang="en-US" sz="1400" dirty="0"/>
              <a:t>	• Physical and motor fitness; </a:t>
            </a:r>
            <a:endParaRPr lang="en-US" sz="1400" dirty="0">
              <a:ea typeface="Calibri"/>
              <a:cs typeface="Calibri"/>
            </a:endParaRPr>
          </a:p>
          <a:p>
            <a:pPr marL="0" indent="0">
              <a:buNone/>
            </a:pPr>
            <a:r>
              <a:rPr lang="en-US" sz="1400" dirty="0"/>
              <a:t>	• Fundamental motor skills and patterns; and </a:t>
            </a:r>
            <a:endParaRPr lang="en-US" sz="1400">
              <a:ea typeface="Calibri"/>
              <a:cs typeface="Calibri"/>
            </a:endParaRPr>
          </a:p>
          <a:p>
            <a:pPr marL="0" indent="0">
              <a:buNone/>
            </a:pPr>
            <a:r>
              <a:rPr lang="en-US" sz="1400"/>
              <a:t>	• Skills in aquatics, dance, and individual and group games and sports (iincluding intramural and lifetime sports); and </a:t>
            </a:r>
            <a:endParaRPr lang="en-US" sz="1400">
              <a:ea typeface="Calibri"/>
              <a:cs typeface="Calibri"/>
            </a:endParaRPr>
          </a:p>
          <a:p>
            <a:pPr marL="0" indent="0">
              <a:buNone/>
            </a:pPr>
            <a:r>
              <a:rPr lang="en-US" sz="1400" dirty="0"/>
              <a:t>	• Includes special physical education, adapted physical education, movement education, and motor development.” </a:t>
            </a:r>
            <a:endParaRPr lang="en-US" sz="1400">
              <a:ea typeface="Calibri"/>
              <a:cs typeface="Calibri"/>
            </a:endParaRPr>
          </a:p>
          <a:p>
            <a:pPr marL="0" indent="0">
              <a:buNone/>
            </a:pPr>
            <a:r>
              <a:rPr lang="en-US" sz="1400" dirty="0"/>
              <a:t>“Specially designed instruction means adapting, as appropriate to the needs of an eligible child under this part, the content, methodology, or delivery of instruction—</a:t>
            </a:r>
            <a:endParaRPr lang="en-US" sz="1400">
              <a:ea typeface="Calibri"/>
              <a:cs typeface="Calibri"/>
            </a:endParaRPr>
          </a:p>
          <a:p>
            <a:pPr marL="0" indent="0">
              <a:buNone/>
            </a:pPr>
            <a:r>
              <a:rPr lang="en-US" sz="1400" dirty="0"/>
              <a:t>	 • To address the unique needs of the child that result from the child's disability; and </a:t>
            </a:r>
            <a:endParaRPr lang="en-US" sz="1400">
              <a:ea typeface="Calibri"/>
              <a:cs typeface="Calibri"/>
            </a:endParaRPr>
          </a:p>
          <a:p>
            <a:pPr marL="0" indent="0">
              <a:buNone/>
            </a:pPr>
            <a:r>
              <a:rPr lang="en-US" sz="1400"/>
              <a:t>	 • To ensure access of the child to the general curriculum, so that the child can meet the educational standards within the jurisdiction of the public agency that apply to all </a:t>
            </a:r>
            <a:r>
              <a:rPr lang="en-US" sz="1400" dirty="0"/>
              <a:t>children. </a:t>
            </a:r>
            <a:endParaRPr lang="en-US" sz="1400">
              <a:ea typeface="Calibri"/>
              <a:cs typeface="Calibri"/>
            </a:endParaRPr>
          </a:p>
        </p:txBody>
      </p:sp>
    </p:spTree>
    <p:extLst>
      <p:ext uri="{BB962C8B-B14F-4D97-AF65-F5344CB8AC3E}">
        <p14:creationId xmlns:p14="http://schemas.microsoft.com/office/powerpoint/2010/main" val="3424079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sz="4000">
                <a:solidFill>
                  <a:srgbClr val="FFFFFF"/>
                </a:solidFill>
              </a:rPr>
              <a:t>Adapted Physical Education</a:t>
            </a:r>
            <a:endParaRPr lang="en-US"/>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597569" y="2848309"/>
            <a:ext cx="5231731" cy="3519153"/>
          </a:xfrm>
        </p:spPr>
        <p:txBody>
          <a:bodyPr vert="horz" lIns="91440" tIns="45720" rIns="91440" bIns="45720" rtlCol="0" anchor="t">
            <a:normAutofit/>
          </a:bodyPr>
          <a:lstStyle/>
          <a:p>
            <a:pPr>
              <a:buNone/>
            </a:pPr>
            <a:r>
              <a:rPr lang="en-US" sz="2400">
                <a:solidFill>
                  <a:srgbClr val="404040"/>
                </a:solidFill>
                <a:latin typeface="Trebuchet MS"/>
                <a:ea typeface="Calibri"/>
                <a:cs typeface="Calibri"/>
              </a:rPr>
              <a:t>(a) General. Physical education services, specially designed if necessary, must be made available to every child with a disability receiving FAPE, unless the public agency enrolls children without disabilities and does not provide physical education to children without disabilities in the same grades.</a:t>
            </a:r>
            <a:endParaRPr lang="en-US" sz="2400">
              <a:solidFill>
                <a:srgbClr val="404040"/>
              </a:solidFill>
              <a:latin typeface="Trebuchet MS"/>
            </a:endParaRPr>
          </a:p>
        </p:txBody>
      </p:sp>
      <p:sp>
        <p:nvSpPr>
          <p:cNvPr id="5" name="TextBox 4">
            <a:extLst>
              <a:ext uri="{FF2B5EF4-FFF2-40B4-BE49-F238E27FC236}">
                <a16:creationId xmlns:a16="http://schemas.microsoft.com/office/drawing/2014/main" id="{370F6DEE-6D6E-BA67-B61C-8C4F97948350}"/>
              </a:ext>
            </a:extLst>
          </p:cNvPr>
          <p:cNvSpPr txBox="1"/>
          <p:nvPr/>
        </p:nvSpPr>
        <p:spPr>
          <a:xfrm>
            <a:off x="6384931" y="2240624"/>
            <a:ext cx="5294709"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404040"/>
                </a:solidFill>
                <a:latin typeface="Trebuchet MS"/>
                <a:ea typeface="Calibri"/>
                <a:cs typeface="Calibri"/>
              </a:rPr>
              <a:t>(b) Regular physical education. Each child with a disability must be afforded the opportunity to participate in the regular physical education program available to nondisabled children </a:t>
            </a:r>
            <a:r>
              <a:rPr lang="en-US" sz="2400">
                <a:solidFill>
                  <a:srgbClr val="404040"/>
                </a:solidFill>
                <a:latin typeface="Trebuchet MS"/>
                <a:ea typeface="Calibri"/>
                <a:cs typeface="Calibri"/>
              </a:rPr>
              <a:t>unless:</a:t>
            </a:r>
            <a:endParaRPr lang="en-US" sz="2400" dirty="0">
              <a:solidFill>
                <a:srgbClr val="404040"/>
              </a:solidFill>
              <a:latin typeface="Trebuchet MS"/>
              <a:ea typeface="Calibri"/>
              <a:cs typeface="Calibri"/>
            </a:endParaRPr>
          </a:p>
          <a:p>
            <a:r>
              <a:rPr lang="en-US" sz="2400">
                <a:solidFill>
                  <a:srgbClr val="404040"/>
                </a:solidFill>
                <a:latin typeface="Trebuchet MS"/>
                <a:ea typeface="Calibri"/>
                <a:cs typeface="Calibri"/>
              </a:rPr>
              <a:t>(1) The child is </a:t>
            </a:r>
            <a:r>
              <a:rPr lang="en-US" sz="2400" dirty="0">
                <a:solidFill>
                  <a:srgbClr val="404040"/>
                </a:solidFill>
                <a:latin typeface="Trebuchet MS"/>
                <a:ea typeface="Calibri"/>
                <a:cs typeface="Calibri"/>
              </a:rPr>
              <a:t>enrolled full time in a separate facility; or </a:t>
            </a:r>
            <a:endParaRPr lang="en-US" sz="2400">
              <a:solidFill>
                <a:srgbClr val="404040"/>
              </a:solidFill>
              <a:latin typeface="Trebuchet MS"/>
              <a:ea typeface="Calibri"/>
              <a:cs typeface="Calibri"/>
            </a:endParaRPr>
          </a:p>
          <a:p>
            <a:r>
              <a:rPr lang="en-US" sz="2400">
                <a:solidFill>
                  <a:srgbClr val="404040"/>
                </a:solidFill>
                <a:latin typeface="Trebuchet MS"/>
                <a:ea typeface="Calibri"/>
                <a:cs typeface="Calibri"/>
              </a:rPr>
              <a:t>(2) The child </a:t>
            </a:r>
            <a:r>
              <a:rPr lang="en-US" sz="2400" dirty="0">
                <a:solidFill>
                  <a:srgbClr val="404040"/>
                </a:solidFill>
                <a:latin typeface="Trebuchet MS"/>
                <a:ea typeface="Calibri"/>
                <a:cs typeface="Calibri"/>
              </a:rPr>
              <a:t>needs specially designed physical education, as prescribed in the child's IEP.</a:t>
            </a:r>
            <a:endParaRPr lang="en-US" sz="2400">
              <a:solidFill>
                <a:srgbClr val="404040"/>
              </a:solidFill>
              <a:latin typeface="Trebuchet MS"/>
            </a:endParaRPr>
          </a:p>
          <a:p>
            <a:pPr algn="ctr"/>
            <a:endParaRPr lang="en-US" sz="4000" b="1" dirty="0">
              <a:ea typeface="Calibri"/>
              <a:cs typeface="Calibri"/>
            </a:endParaRPr>
          </a:p>
          <a:p>
            <a:pPr algn="ctr"/>
            <a:endParaRPr lang="en-US" sz="4000" b="1">
              <a:ea typeface="Calibri"/>
              <a:cs typeface="Calibri"/>
            </a:endParaRPr>
          </a:p>
          <a:p>
            <a:endParaRPr lang="en-US">
              <a:ea typeface="Calibri"/>
              <a:cs typeface="Calibri"/>
            </a:endParaRPr>
          </a:p>
        </p:txBody>
      </p:sp>
      <p:sp>
        <p:nvSpPr>
          <p:cNvPr id="6" name="TextBox 5">
            <a:extLst>
              <a:ext uri="{FF2B5EF4-FFF2-40B4-BE49-F238E27FC236}">
                <a16:creationId xmlns:a16="http://schemas.microsoft.com/office/drawing/2014/main" id="{3AAAC42A-147E-179C-36C3-8E6C09040651}"/>
              </a:ext>
            </a:extLst>
          </p:cNvPr>
          <p:cNvSpPr txBox="1"/>
          <p:nvPr/>
        </p:nvSpPr>
        <p:spPr>
          <a:xfrm>
            <a:off x="1267742" y="1717068"/>
            <a:ext cx="95799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04040"/>
                </a:solidFill>
                <a:latin typeface="Trebuchet MS"/>
              </a:rPr>
              <a:t>Physical Education: The State must ensure that public agencies comply with the following:</a:t>
            </a:r>
            <a:endParaRPr lang="en-US" sz="2400">
              <a:ea typeface="Calibri"/>
              <a:cs typeface="Calibri"/>
            </a:endParaRPr>
          </a:p>
        </p:txBody>
      </p:sp>
    </p:spTree>
    <p:extLst>
      <p:ext uri="{BB962C8B-B14F-4D97-AF65-F5344CB8AC3E}">
        <p14:creationId xmlns:p14="http://schemas.microsoft.com/office/powerpoint/2010/main" val="3328934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E6438-0E63-4BE0-A303-0D0019B54E1A}"/>
              </a:ext>
            </a:extLst>
          </p:cNvPr>
          <p:cNvSpPr>
            <a:spLocks noGrp="1"/>
          </p:cNvSpPr>
          <p:nvPr>
            <p:ph type="title"/>
          </p:nvPr>
        </p:nvSpPr>
        <p:spPr>
          <a:xfrm>
            <a:off x="950494" y="304564"/>
            <a:ext cx="9895951" cy="1033669"/>
          </a:xfrm>
        </p:spPr>
        <p:txBody>
          <a:bodyPr>
            <a:normAutofit/>
          </a:bodyPr>
          <a:lstStyle/>
          <a:p>
            <a:pPr algn="ctr"/>
            <a:r>
              <a:rPr lang="en-US" sz="4000" dirty="0">
                <a:solidFill>
                  <a:srgbClr val="FFFFFF"/>
                </a:solidFill>
              </a:rPr>
              <a:t>Adapted Physical Education</a:t>
            </a:r>
            <a:endParaRPr lang="en-US"/>
          </a:p>
        </p:txBody>
      </p:sp>
      <p:sp>
        <p:nvSpPr>
          <p:cNvPr id="3" name="Content Placeholder 2">
            <a:extLst>
              <a:ext uri="{FF2B5EF4-FFF2-40B4-BE49-F238E27FC236}">
                <a16:creationId xmlns:a16="http://schemas.microsoft.com/office/drawing/2014/main" id="{AD9CA8D4-40CC-40D2-B77E-4CD31C3F219B}"/>
              </a:ext>
            </a:extLst>
          </p:cNvPr>
          <p:cNvSpPr>
            <a:spLocks noGrp="1"/>
          </p:cNvSpPr>
          <p:nvPr>
            <p:ph idx="1"/>
          </p:nvPr>
        </p:nvSpPr>
        <p:spPr>
          <a:xfrm>
            <a:off x="409072" y="1636407"/>
            <a:ext cx="11368346" cy="4726094"/>
          </a:xfrm>
        </p:spPr>
        <p:txBody>
          <a:bodyPr anchor="ctr">
            <a:normAutofit/>
          </a:bodyPr>
          <a:lstStyle/>
          <a:p>
            <a:pPr>
              <a:buNone/>
            </a:pPr>
            <a:r>
              <a:rPr lang="en-US" sz="1800">
                <a:solidFill>
                  <a:srgbClr val="404040"/>
                </a:solidFill>
                <a:latin typeface="Trebuchet MS"/>
                <a:ea typeface="Calibri"/>
                <a:cs typeface="Calibri"/>
              </a:rPr>
              <a:t>Purpose</a:t>
            </a:r>
            <a:r>
              <a:rPr lang="en-US" sz="1800">
                <a:solidFill>
                  <a:srgbClr val="404040"/>
                </a:solidFill>
                <a:latin typeface="Trebuchet MS"/>
              </a:rPr>
              <a:t> of Adapted Physical Education (AdPE) Services Adapted PE is an individualized service comprised of developmental activities, games, sports, and rhythmical movements suited to the interests, capacities and limitations of students with disabilities who may or may not safely or successfully engage in the activities of a general physical education program due to physical gross motor concerns Instructional and consultative, services are provided to students in the least restrictive environment. </a:t>
            </a:r>
            <a:endParaRPr lang="en-US"/>
          </a:p>
          <a:p>
            <a:pPr>
              <a:buNone/>
            </a:pPr>
            <a:endParaRPr lang="en-US" sz="1800" dirty="0">
              <a:solidFill>
                <a:srgbClr val="404040"/>
              </a:solidFill>
              <a:latin typeface="Trebuchet MS"/>
            </a:endParaRPr>
          </a:p>
          <a:p>
            <a:pPr>
              <a:buNone/>
            </a:pPr>
            <a:r>
              <a:rPr lang="en-US" sz="1800">
                <a:solidFill>
                  <a:srgbClr val="404040"/>
                </a:solidFill>
                <a:latin typeface="Trebuchet MS"/>
              </a:rPr>
              <a:t>Adapted physical education instruction is specified in an individualized education program (IEP) and shall meet the standards of the TEKS. Its purpose is to provide a physical education program in which the activities and teaching procedures are adapted to the specific strengths and limitations of students with disabilities who cannot participate in the general physical education program or who need adaptations for safe and successful participation.</a:t>
            </a:r>
            <a:endParaRPr lang="en-US"/>
          </a:p>
          <a:p>
            <a:pPr marL="0" indent="0">
              <a:buNone/>
            </a:pPr>
            <a:endParaRPr lang="en-US" sz="3200" dirty="0">
              <a:ea typeface="Calibri"/>
              <a:cs typeface="Calibri"/>
            </a:endParaRPr>
          </a:p>
        </p:txBody>
      </p:sp>
    </p:spTree>
    <p:extLst>
      <p:ext uri="{BB962C8B-B14F-4D97-AF65-F5344CB8AC3E}">
        <p14:creationId xmlns:p14="http://schemas.microsoft.com/office/powerpoint/2010/main" val="657455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E6438-0E63-4BE0-A303-0D0019B54E1A}"/>
              </a:ext>
            </a:extLst>
          </p:cNvPr>
          <p:cNvSpPr>
            <a:spLocks noGrp="1"/>
          </p:cNvSpPr>
          <p:nvPr>
            <p:ph type="title"/>
          </p:nvPr>
        </p:nvSpPr>
        <p:spPr>
          <a:xfrm>
            <a:off x="950494" y="304564"/>
            <a:ext cx="9895951" cy="1033669"/>
          </a:xfrm>
        </p:spPr>
        <p:txBody>
          <a:bodyPr>
            <a:normAutofit/>
          </a:bodyPr>
          <a:lstStyle/>
          <a:p>
            <a:pPr algn="ctr"/>
            <a:r>
              <a:rPr lang="en-US" sz="4000" dirty="0">
                <a:solidFill>
                  <a:srgbClr val="FFFFFF"/>
                </a:solidFill>
              </a:rPr>
              <a:t>Adapted Physical Education</a:t>
            </a:r>
            <a:endParaRPr lang="en-US"/>
          </a:p>
        </p:txBody>
      </p:sp>
      <p:sp>
        <p:nvSpPr>
          <p:cNvPr id="3" name="Content Placeholder 2">
            <a:extLst>
              <a:ext uri="{FF2B5EF4-FFF2-40B4-BE49-F238E27FC236}">
                <a16:creationId xmlns:a16="http://schemas.microsoft.com/office/drawing/2014/main" id="{AD9CA8D4-40CC-40D2-B77E-4CD31C3F219B}"/>
              </a:ext>
            </a:extLst>
          </p:cNvPr>
          <p:cNvSpPr>
            <a:spLocks noGrp="1"/>
          </p:cNvSpPr>
          <p:nvPr>
            <p:ph idx="1"/>
          </p:nvPr>
        </p:nvSpPr>
        <p:spPr>
          <a:xfrm>
            <a:off x="338888" y="2488644"/>
            <a:ext cx="11368346" cy="3563042"/>
          </a:xfrm>
        </p:spPr>
        <p:txBody>
          <a:bodyPr anchor="ctr">
            <a:normAutofit/>
          </a:bodyPr>
          <a:lstStyle/>
          <a:p>
            <a:pPr>
              <a:buNone/>
            </a:pPr>
            <a:r>
              <a:rPr lang="en-US" sz="1800">
                <a:solidFill>
                  <a:srgbClr val="404040"/>
                </a:solidFill>
                <a:latin typeface="Trebuchet MS"/>
                <a:ea typeface="Calibri"/>
                <a:cs typeface="Calibri"/>
              </a:rPr>
              <a:t>If</a:t>
            </a:r>
            <a:r>
              <a:rPr lang="en-US" sz="1800">
                <a:solidFill>
                  <a:srgbClr val="404040"/>
                </a:solidFill>
                <a:latin typeface="Trebuchet MS"/>
              </a:rPr>
              <a:t> a student is not making progress in physical education, the student’s case manager should be contacted to review the current IEP and ensure appropriate accommodations and other services are implemented as necessary (AT, BIP, etc.), If the student requires additional support, the CCC/ARD Facilitator should be contacted. Screening may be warranted to gain additional information prior to the evaluation. If so, the campus CCC/ARD Facilitator obtains consent for screening. If no screening is warranted, consent for the Evaluation will be obtained.</a:t>
            </a:r>
            <a:endParaRPr lang="en-US"/>
          </a:p>
          <a:p>
            <a:pPr>
              <a:buNone/>
            </a:pPr>
            <a:r>
              <a:rPr lang="en-US" sz="1800">
                <a:solidFill>
                  <a:srgbClr val="404040"/>
                </a:solidFill>
                <a:latin typeface="Trebuchet MS"/>
              </a:rPr>
              <a:t>Based on the results of the evaluation, the service provider will make recommendations about the need for service and make recommendations for service delivery time, and frequency and duration of services. </a:t>
            </a:r>
            <a:endParaRPr lang="en-US"/>
          </a:p>
          <a:p>
            <a:pPr>
              <a:buNone/>
            </a:pPr>
            <a:endParaRPr lang="en-US" sz="1800" dirty="0">
              <a:solidFill>
                <a:srgbClr val="404040"/>
              </a:solidFill>
              <a:latin typeface="Trebuchet MS"/>
              <a:ea typeface="Calibri"/>
              <a:cs typeface="Calibri"/>
            </a:endParaRPr>
          </a:p>
        </p:txBody>
      </p:sp>
      <p:sp>
        <p:nvSpPr>
          <p:cNvPr id="4" name="TextBox 3">
            <a:extLst>
              <a:ext uri="{FF2B5EF4-FFF2-40B4-BE49-F238E27FC236}">
                <a16:creationId xmlns:a16="http://schemas.microsoft.com/office/drawing/2014/main" id="{E83A147B-4AF0-1A5B-7C2F-58272E3ACC0E}"/>
              </a:ext>
            </a:extLst>
          </p:cNvPr>
          <p:cNvSpPr txBox="1"/>
          <p:nvPr/>
        </p:nvSpPr>
        <p:spPr>
          <a:xfrm>
            <a:off x="435492" y="1714933"/>
            <a:ext cx="54776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Trebuchet MS"/>
              </a:rPr>
              <a:t>REFERRAL PROCESS</a:t>
            </a:r>
            <a:endParaRPr lang="en-US"/>
          </a:p>
        </p:txBody>
      </p:sp>
    </p:spTree>
    <p:extLst>
      <p:ext uri="{BB962C8B-B14F-4D97-AF65-F5344CB8AC3E}">
        <p14:creationId xmlns:p14="http://schemas.microsoft.com/office/powerpoint/2010/main" val="2194074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sz="4000">
                <a:solidFill>
                  <a:srgbClr val="FFFFFF"/>
                </a:solidFill>
              </a:rPr>
              <a:t>Adapted Physical Education</a:t>
            </a:r>
            <a:endParaRPr lang="en-US"/>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a:xfrm>
            <a:off x="597569" y="2848309"/>
            <a:ext cx="5231731" cy="3519153"/>
          </a:xfrm>
        </p:spPr>
        <p:txBody>
          <a:bodyPr vert="horz" lIns="91440" tIns="45720" rIns="91440" bIns="45720" rtlCol="0" anchor="t">
            <a:normAutofit/>
          </a:bodyPr>
          <a:lstStyle/>
          <a:p>
            <a:pPr>
              <a:buNone/>
            </a:pPr>
            <a:r>
              <a:rPr lang="en-US" sz="1800">
                <a:solidFill>
                  <a:srgbClr val="404040"/>
                </a:solidFill>
                <a:latin typeface="Trebuchet MS"/>
                <a:ea typeface="Calibri"/>
                <a:cs typeface="Calibri"/>
              </a:rPr>
              <a:t>Direct: This model has the Adapted Physical Education teacher working directly with the student either in the general education setting or as a pull-out service.</a:t>
            </a:r>
            <a:endParaRPr lang="en-US" sz="1800"/>
          </a:p>
          <a:p>
            <a:pPr>
              <a:buNone/>
            </a:pPr>
            <a:r>
              <a:rPr lang="en-US" sz="1800" dirty="0">
                <a:solidFill>
                  <a:srgbClr val="404040"/>
                </a:solidFill>
                <a:latin typeface="Trebuchet MS"/>
                <a:ea typeface="Calibri"/>
                <a:cs typeface="Calibri"/>
              </a:rPr>
              <a:t>Consultation or Indirect: This model is the least restrictive and allows for the Adapted Physical Education teacher to consult with the coach </a:t>
            </a:r>
            <a:r>
              <a:rPr lang="en-US" sz="1800">
                <a:solidFill>
                  <a:srgbClr val="404040"/>
                </a:solidFill>
                <a:latin typeface="Trebuchet MS"/>
                <a:ea typeface="Calibri"/>
                <a:cs typeface="Calibri"/>
              </a:rPr>
              <a:t>and/or classroom staff providing strategies and </a:t>
            </a:r>
            <a:r>
              <a:rPr lang="en-US" sz="1800" dirty="0">
                <a:solidFill>
                  <a:srgbClr val="404040"/>
                </a:solidFill>
                <a:latin typeface="Trebuchet MS"/>
                <a:ea typeface="Calibri"/>
                <a:cs typeface="Calibri"/>
              </a:rPr>
              <a:t>equipment if needed to facilitate success in PE.</a:t>
            </a:r>
            <a:endParaRPr lang="en-US" dirty="0"/>
          </a:p>
        </p:txBody>
      </p:sp>
      <p:sp>
        <p:nvSpPr>
          <p:cNvPr id="5" name="TextBox 4">
            <a:extLst>
              <a:ext uri="{FF2B5EF4-FFF2-40B4-BE49-F238E27FC236}">
                <a16:creationId xmlns:a16="http://schemas.microsoft.com/office/drawing/2014/main" id="{370F6DEE-6D6E-BA67-B61C-8C4F97948350}"/>
              </a:ext>
            </a:extLst>
          </p:cNvPr>
          <p:cNvSpPr txBox="1"/>
          <p:nvPr/>
        </p:nvSpPr>
        <p:spPr>
          <a:xfrm>
            <a:off x="6415010" y="2802098"/>
            <a:ext cx="529470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Trebuchet MS"/>
                <a:ea typeface="Calibri"/>
                <a:cs typeface="Calibri"/>
              </a:rPr>
              <a:t>Service time will be based on the needs of the student as determined in the evaluation.</a:t>
            </a:r>
            <a:endParaRPr lang="en-US"/>
          </a:p>
          <a:p>
            <a:endParaRPr lang="en-US" dirty="0">
              <a:solidFill>
                <a:srgbClr val="404040"/>
              </a:solidFill>
              <a:latin typeface="Trebuchet MS"/>
              <a:ea typeface="Calibri"/>
              <a:cs typeface="Calibri"/>
            </a:endParaRPr>
          </a:p>
          <a:p>
            <a:r>
              <a:rPr lang="en-US">
                <a:solidFill>
                  <a:srgbClr val="404040"/>
                </a:solidFill>
                <a:latin typeface="Trebuchet MS"/>
                <a:ea typeface="Calibri"/>
                <a:cs typeface="Calibri"/>
              </a:rPr>
              <a:t>Dismissal: Dismissal from Adapted Physical Education will be based on student mastery of IEP goals over time or once the student has earned the Physical Education requirement for graduation.</a:t>
            </a:r>
            <a:endParaRPr lang="en-US"/>
          </a:p>
          <a:p>
            <a:endParaRPr lang="en-US" sz="2400" dirty="0">
              <a:solidFill>
                <a:srgbClr val="404040"/>
              </a:solidFill>
              <a:latin typeface="Trebuchet MS"/>
              <a:ea typeface="Calibri"/>
              <a:cs typeface="Calibri"/>
            </a:endParaRPr>
          </a:p>
        </p:txBody>
      </p:sp>
      <p:sp>
        <p:nvSpPr>
          <p:cNvPr id="6" name="TextBox 5">
            <a:extLst>
              <a:ext uri="{FF2B5EF4-FFF2-40B4-BE49-F238E27FC236}">
                <a16:creationId xmlns:a16="http://schemas.microsoft.com/office/drawing/2014/main" id="{3AAAC42A-147E-179C-36C3-8E6C09040651}"/>
              </a:ext>
            </a:extLst>
          </p:cNvPr>
          <p:cNvSpPr txBox="1"/>
          <p:nvPr/>
        </p:nvSpPr>
        <p:spPr>
          <a:xfrm>
            <a:off x="1267742" y="1717068"/>
            <a:ext cx="95799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000000"/>
                </a:solidFill>
                <a:latin typeface="Trebuchet MS"/>
              </a:rPr>
              <a:t>SERVICE MODELS</a:t>
            </a:r>
            <a:endParaRPr lang="en-US"/>
          </a:p>
        </p:txBody>
      </p:sp>
    </p:spTree>
    <p:extLst>
      <p:ext uri="{BB962C8B-B14F-4D97-AF65-F5344CB8AC3E}">
        <p14:creationId xmlns:p14="http://schemas.microsoft.com/office/powerpoint/2010/main" val="2524906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E6438-0E63-4BE0-A303-0D0019B54E1A}"/>
              </a:ext>
            </a:extLst>
          </p:cNvPr>
          <p:cNvSpPr>
            <a:spLocks noGrp="1"/>
          </p:cNvSpPr>
          <p:nvPr>
            <p:ph type="title"/>
          </p:nvPr>
        </p:nvSpPr>
        <p:spPr>
          <a:xfrm>
            <a:off x="950494" y="304564"/>
            <a:ext cx="9895951" cy="1033669"/>
          </a:xfrm>
        </p:spPr>
        <p:txBody>
          <a:bodyPr>
            <a:normAutofit/>
          </a:bodyPr>
          <a:lstStyle/>
          <a:p>
            <a:pPr algn="ctr"/>
            <a:r>
              <a:rPr lang="en-US" sz="4000" dirty="0">
                <a:solidFill>
                  <a:srgbClr val="FFFFFF"/>
                </a:solidFill>
              </a:rPr>
              <a:t>Adapted Physical Education</a:t>
            </a:r>
            <a:endParaRPr lang="en-US"/>
          </a:p>
        </p:txBody>
      </p:sp>
      <p:sp>
        <p:nvSpPr>
          <p:cNvPr id="3" name="Content Placeholder 2">
            <a:extLst>
              <a:ext uri="{FF2B5EF4-FFF2-40B4-BE49-F238E27FC236}">
                <a16:creationId xmlns:a16="http://schemas.microsoft.com/office/drawing/2014/main" id="{AD9CA8D4-40CC-40D2-B77E-4CD31C3F219B}"/>
              </a:ext>
            </a:extLst>
          </p:cNvPr>
          <p:cNvSpPr>
            <a:spLocks noGrp="1"/>
          </p:cNvSpPr>
          <p:nvPr>
            <p:ph idx="1"/>
          </p:nvPr>
        </p:nvSpPr>
        <p:spPr>
          <a:xfrm>
            <a:off x="389020" y="2989960"/>
            <a:ext cx="4490294" cy="2410016"/>
          </a:xfrm>
        </p:spPr>
        <p:txBody>
          <a:bodyPr vert="horz" lIns="91440" tIns="45720" rIns="91440" bIns="45720" rtlCol="0" anchor="t">
            <a:normAutofit/>
          </a:bodyPr>
          <a:lstStyle/>
          <a:p>
            <a:pPr>
              <a:buNone/>
            </a:pPr>
            <a:r>
              <a:rPr lang="en-US" sz="2000" b="1" u="sng">
                <a:solidFill>
                  <a:srgbClr val="681F20"/>
                </a:solidFill>
                <a:latin typeface="Calibri"/>
                <a:ea typeface="Calibri"/>
                <a:cs typeface="Calibri"/>
              </a:rPr>
              <a:t>COMPONENTS</a:t>
            </a:r>
            <a:endParaRPr lang="en-US"/>
          </a:p>
          <a:p>
            <a:pPr>
              <a:buNone/>
            </a:pPr>
            <a:r>
              <a:rPr lang="en-US" sz="2000">
                <a:solidFill>
                  <a:srgbClr val="404040"/>
                </a:solidFill>
                <a:latin typeface="Wingdings"/>
                <a:ea typeface="Calibri"/>
                <a:cs typeface="Calibri"/>
                <a:sym typeface="Wingdings"/>
              </a:rPr>
              <a:t>v</a:t>
            </a:r>
            <a:r>
              <a:rPr lang="en-US" sz="2000">
                <a:solidFill>
                  <a:srgbClr val="000000"/>
                </a:solidFill>
                <a:latin typeface="Calibri"/>
                <a:ea typeface="Calibri"/>
                <a:cs typeface="Calibri"/>
              </a:rPr>
              <a:t>Multiple sports throughout school year</a:t>
            </a:r>
            <a:endParaRPr lang="en-US">
              <a:solidFill>
                <a:srgbClr val="000000"/>
              </a:solidFill>
              <a:latin typeface="Calibri"/>
              <a:ea typeface="Calibri"/>
              <a:cs typeface="Calibri"/>
            </a:endParaRPr>
          </a:p>
          <a:p>
            <a:pPr>
              <a:buNone/>
            </a:pPr>
            <a:r>
              <a:rPr lang="en-US" sz="2000">
                <a:solidFill>
                  <a:srgbClr val="404040"/>
                </a:solidFill>
                <a:latin typeface="Wingdings"/>
                <a:ea typeface="Calibri"/>
                <a:cs typeface="Calibri"/>
                <a:sym typeface="Wingdings"/>
              </a:rPr>
              <a:t>v</a:t>
            </a:r>
            <a:r>
              <a:rPr lang="en-US" sz="2000">
                <a:solidFill>
                  <a:srgbClr val="000000"/>
                </a:solidFill>
                <a:latin typeface="Calibri"/>
                <a:ea typeface="Calibri"/>
                <a:cs typeface="Calibri"/>
              </a:rPr>
              <a:t>Sports training and competition</a:t>
            </a:r>
            <a:endParaRPr lang="en-US">
              <a:ea typeface="Calibri" panose="020F0502020204030204"/>
              <a:cs typeface="Calibri" panose="020F0502020204030204"/>
            </a:endParaRPr>
          </a:p>
          <a:p>
            <a:pPr>
              <a:buNone/>
            </a:pPr>
            <a:r>
              <a:rPr lang="en-US" sz="2000">
                <a:solidFill>
                  <a:srgbClr val="404040"/>
                </a:solidFill>
                <a:latin typeface="Wingdings"/>
                <a:ea typeface="Calibri"/>
                <a:cs typeface="Calibri"/>
                <a:sym typeface="Wingdings"/>
              </a:rPr>
              <a:t>v</a:t>
            </a:r>
            <a:r>
              <a:rPr lang="en-US" sz="2000">
                <a:solidFill>
                  <a:srgbClr val="000000"/>
                </a:solidFill>
                <a:latin typeface="Calibri"/>
                <a:ea typeface="Calibri"/>
                <a:cs typeface="Calibri"/>
              </a:rPr>
              <a:t>Olympic-type sports</a:t>
            </a:r>
            <a:endParaRPr lang="en-US">
              <a:ea typeface="Calibri" panose="020F0502020204030204"/>
              <a:cs typeface="Calibri" panose="020F0502020204030204"/>
            </a:endParaRPr>
          </a:p>
          <a:p>
            <a:pPr>
              <a:buNone/>
            </a:pPr>
            <a:r>
              <a:rPr lang="en-US" sz="2000">
                <a:solidFill>
                  <a:srgbClr val="404040"/>
                </a:solidFill>
                <a:latin typeface="Wingdings"/>
                <a:ea typeface="Calibri"/>
                <a:cs typeface="Calibri"/>
                <a:sym typeface="Wingdings"/>
              </a:rPr>
              <a:t>v</a:t>
            </a:r>
            <a:r>
              <a:rPr lang="en-US" sz="2000">
                <a:solidFill>
                  <a:srgbClr val="000000"/>
                </a:solidFill>
                <a:latin typeface="Calibri"/>
                <a:ea typeface="Calibri"/>
                <a:cs typeface="Calibri"/>
              </a:rPr>
              <a:t>Individual with intellectual disability</a:t>
            </a:r>
            <a:endParaRPr lang="en-US">
              <a:ea typeface="Calibri" panose="020F0502020204030204"/>
              <a:cs typeface="Calibri" panose="020F0502020204030204"/>
            </a:endParaRPr>
          </a:p>
          <a:p>
            <a:pPr>
              <a:buNone/>
            </a:pPr>
            <a:endParaRPr lang="en-US" sz="1800" dirty="0">
              <a:solidFill>
                <a:srgbClr val="404040"/>
              </a:solidFill>
              <a:latin typeface="Trebuchet MS"/>
              <a:ea typeface="Calibri"/>
              <a:cs typeface="Calibri"/>
            </a:endParaRPr>
          </a:p>
          <a:p>
            <a:pPr>
              <a:buNone/>
            </a:pPr>
            <a:endParaRPr lang="en-US" sz="1800" dirty="0">
              <a:solidFill>
                <a:srgbClr val="404040"/>
              </a:solidFill>
              <a:latin typeface="Trebuchet MS"/>
              <a:ea typeface="Calibri"/>
              <a:cs typeface="Calibri"/>
            </a:endParaRPr>
          </a:p>
        </p:txBody>
      </p:sp>
      <p:sp>
        <p:nvSpPr>
          <p:cNvPr id="4" name="TextBox 3">
            <a:extLst>
              <a:ext uri="{FF2B5EF4-FFF2-40B4-BE49-F238E27FC236}">
                <a16:creationId xmlns:a16="http://schemas.microsoft.com/office/drawing/2014/main" id="{E83A147B-4AF0-1A5B-7C2F-58272E3ACC0E}"/>
              </a:ext>
            </a:extLst>
          </p:cNvPr>
          <p:cNvSpPr txBox="1"/>
          <p:nvPr/>
        </p:nvSpPr>
        <p:spPr>
          <a:xfrm>
            <a:off x="435492" y="1714933"/>
            <a:ext cx="54776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Trebuchet MS"/>
              </a:rPr>
              <a:t>SPECIAL OLYMPICS</a:t>
            </a:r>
            <a:endParaRPr lang="en-US"/>
          </a:p>
        </p:txBody>
      </p:sp>
      <p:sp>
        <p:nvSpPr>
          <p:cNvPr id="5" name="TextBox 4">
            <a:extLst>
              <a:ext uri="{FF2B5EF4-FFF2-40B4-BE49-F238E27FC236}">
                <a16:creationId xmlns:a16="http://schemas.microsoft.com/office/drawing/2014/main" id="{26A8D3B8-0049-E53D-8D31-7B03EA9EA358}"/>
              </a:ext>
            </a:extLst>
          </p:cNvPr>
          <p:cNvSpPr txBox="1"/>
          <p:nvPr/>
        </p:nvSpPr>
        <p:spPr>
          <a:xfrm>
            <a:off x="561658" y="2407106"/>
            <a:ext cx="108037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Trebuchet MS"/>
              </a:rPr>
              <a:t>The Adapted Physical Education staff works closely with the Fort Bend Falcons Special Olympics team. </a:t>
            </a:r>
            <a:endParaRPr lang="en-US"/>
          </a:p>
        </p:txBody>
      </p:sp>
      <p:sp>
        <p:nvSpPr>
          <p:cNvPr id="6" name="TextBox 5">
            <a:extLst>
              <a:ext uri="{FF2B5EF4-FFF2-40B4-BE49-F238E27FC236}">
                <a16:creationId xmlns:a16="http://schemas.microsoft.com/office/drawing/2014/main" id="{0374E305-62D7-DD7E-C9F1-029A913F0289}"/>
              </a:ext>
            </a:extLst>
          </p:cNvPr>
          <p:cNvSpPr txBox="1"/>
          <p:nvPr/>
        </p:nvSpPr>
        <p:spPr>
          <a:xfrm>
            <a:off x="5975629" y="3081095"/>
            <a:ext cx="593539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681F20"/>
                </a:solidFill>
                <a:ea typeface="Calibri"/>
                <a:cs typeface="Calibri"/>
              </a:rPr>
              <a:t>OUTCOMES</a:t>
            </a:r>
            <a:endParaRPr lang="en-US"/>
          </a:p>
          <a:p>
            <a:r>
              <a:rPr lang="en-US" sz="2000">
                <a:solidFill>
                  <a:srgbClr val="404040"/>
                </a:solidFill>
                <a:latin typeface="Wingdings"/>
                <a:ea typeface="Calibri"/>
                <a:cs typeface="Calibri"/>
                <a:sym typeface="Wingdings"/>
              </a:rPr>
              <a:t>v</a:t>
            </a:r>
            <a:r>
              <a:rPr lang="en-US" sz="2000">
                <a:latin typeface="Calibri"/>
                <a:ea typeface="Tahoma"/>
                <a:cs typeface="Tahoma"/>
              </a:rPr>
              <a:t>Physical fitness</a:t>
            </a:r>
            <a:endParaRPr lang="en-US">
              <a:latin typeface="Calibri"/>
              <a:ea typeface="Calibri"/>
              <a:cs typeface="Calibri"/>
            </a:endParaRPr>
          </a:p>
          <a:p>
            <a:r>
              <a:rPr lang="en-US" sz="2000">
                <a:solidFill>
                  <a:srgbClr val="404040"/>
                </a:solidFill>
                <a:latin typeface="Wingdings"/>
                <a:ea typeface="Calibri"/>
                <a:cs typeface="Calibri"/>
                <a:sym typeface="Wingdings"/>
              </a:rPr>
              <a:t>v</a:t>
            </a:r>
            <a:r>
              <a:rPr lang="en-US" sz="2000">
                <a:latin typeface="Calibri"/>
                <a:ea typeface="Tahoma"/>
                <a:cs typeface="Tahoma"/>
              </a:rPr>
              <a:t>Courage and joy</a:t>
            </a:r>
            <a:endParaRPr lang="en-US">
              <a:latin typeface="Calibri"/>
              <a:ea typeface="Calibri"/>
              <a:cs typeface="Calibri"/>
            </a:endParaRPr>
          </a:p>
          <a:p>
            <a:r>
              <a:rPr lang="en-US" sz="2000">
                <a:solidFill>
                  <a:srgbClr val="404040"/>
                </a:solidFill>
                <a:latin typeface="Wingdings"/>
                <a:ea typeface="Calibri"/>
                <a:cs typeface="Calibri"/>
                <a:sym typeface="Wingdings"/>
              </a:rPr>
              <a:t>v</a:t>
            </a:r>
            <a:r>
              <a:rPr lang="en-US" sz="2000">
                <a:latin typeface="Calibri"/>
                <a:ea typeface="Tahoma"/>
                <a:cs typeface="Tahoma"/>
              </a:rPr>
              <a:t>Sharing of gifts and skills</a:t>
            </a:r>
            <a:endParaRPr lang="en-US">
              <a:latin typeface="Calibri"/>
              <a:ea typeface="Calibri"/>
              <a:cs typeface="Calibri"/>
            </a:endParaRPr>
          </a:p>
          <a:p>
            <a:r>
              <a:rPr lang="en-US" sz="2000">
                <a:solidFill>
                  <a:srgbClr val="404040"/>
                </a:solidFill>
                <a:latin typeface="Wingdings"/>
                <a:ea typeface="Calibri"/>
                <a:cs typeface="Calibri"/>
                <a:sym typeface="Wingdings"/>
              </a:rPr>
              <a:t>v</a:t>
            </a:r>
            <a:r>
              <a:rPr lang="en-US" sz="2000">
                <a:latin typeface="Calibri"/>
                <a:ea typeface="Tahoma"/>
                <a:cs typeface="Tahoma"/>
              </a:rPr>
              <a:t>Friendship: Families, Athletes, </a:t>
            </a:r>
            <a:r>
              <a:rPr lang="en-US" sz="2000">
                <a:ea typeface="Calibri"/>
                <a:cs typeface="Calibri"/>
              </a:rPr>
              <a:t>Community</a:t>
            </a:r>
            <a:endParaRPr lang="en-US">
              <a:ea typeface="Calibri"/>
              <a:cs typeface="Calibri"/>
            </a:endParaRPr>
          </a:p>
        </p:txBody>
      </p:sp>
      <p:sp>
        <p:nvSpPr>
          <p:cNvPr id="7" name="TextBox 6">
            <a:extLst>
              <a:ext uri="{FF2B5EF4-FFF2-40B4-BE49-F238E27FC236}">
                <a16:creationId xmlns:a16="http://schemas.microsoft.com/office/drawing/2014/main" id="{7AAAA932-2B50-9D1D-9641-F73D260DCC4E}"/>
              </a:ext>
            </a:extLst>
          </p:cNvPr>
          <p:cNvSpPr txBox="1"/>
          <p:nvPr/>
        </p:nvSpPr>
        <p:spPr>
          <a:xfrm>
            <a:off x="1409955" y="5067057"/>
            <a:ext cx="890535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Calibri"/>
                <a:cs typeface="Calibri"/>
              </a:rPr>
              <a:t>To join Special Olympics, download </a:t>
            </a:r>
            <a:r>
              <a:rPr lang="en-US" sz="2000">
                <a:ea typeface="Calibri"/>
                <a:cs typeface="Calibri"/>
              </a:rPr>
              <a:t>the SportsYou app on your </a:t>
            </a:r>
            <a:r>
              <a:rPr lang="en-US" sz="2000" dirty="0">
                <a:ea typeface="Calibri"/>
                <a:cs typeface="Calibri"/>
              </a:rPr>
              <a:t>device</a:t>
            </a:r>
          </a:p>
          <a:p>
            <a:pPr algn="ctr"/>
            <a:r>
              <a:rPr lang="en-US" sz="2000">
                <a:ea typeface="Calibri"/>
                <a:cs typeface="Calibri"/>
              </a:rPr>
              <a:t>Team Code: YWYA-XF8U</a:t>
            </a:r>
            <a:endParaRPr lang="en-US" sz="2000" dirty="0">
              <a:ea typeface="Calibri"/>
              <a:cs typeface="Calibri"/>
            </a:endParaRPr>
          </a:p>
          <a:p>
            <a:pPr algn="ctr"/>
            <a:r>
              <a:rPr lang="en-US" sz="2000">
                <a:ea typeface="Calibri"/>
                <a:cs typeface="Calibri"/>
              </a:rPr>
              <a:t>EMAIL:</a:t>
            </a:r>
            <a:endParaRPr lang="en-US" sz="2000" dirty="0">
              <a:ea typeface="Calibri"/>
              <a:cs typeface="Calibri"/>
            </a:endParaRPr>
          </a:p>
          <a:p>
            <a:pPr algn="ctr"/>
            <a:r>
              <a:rPr lang="en-US" sz="2000">
                <a:ea typeface="Calibri"/>
                <a:cs typeface="Calibri"/>
              </a:rPr>
              <a:t>Laura Rivers (Head of Delegation)   Robert McGuire (Head of Delegation)</a:t>
            </a:r>
          </a:p>
          <a:p>
            <a:pPr algn="ctr"/>
            <a:r>
              <a:rPr lang="en-US" sz="2000" dirty="0">
                <a:ea typeface="Calibri"/>
                <a:cs typeface="Calibri"/>
                <a:hlinkClick r:id="rId2"/>
              </a:rPr>
              <a:t>Laura.rivers@fortbendisd.com</a:t>
            </a:r>
            <a:r>
              <a:rPr lang="en-US" sz="2000" dirty="0">
                <a:ea typeface="Calibri"/>
                <a:cs typeface="Calibri"/>
              </a:rPr>
              <a:t>    </a:t>
            </a:r>
            <a:r>
              <a:rPr lang="en-US" sz="2000" dirty="0">
                <a:ea typeface="Calibri"/>
                <a:cs typeface="Calibri"/>
                <a:hlinkClick r:id="rId3"/>
              </a:rPr>
              <a:t>Robert.mcguire@fortbendisd.com</a:t>
            </a:r>
            <a:endParaRPr lang="en-US" sz="2000" dirty="0">
              <a:ea typeface="Calibri"/>
              <a:cs typeface="Calibri"/>
            </a:endParaRPr>
          </a:p>
          <a:p>
            <a:pPr algn="ctr"/>
            <a:endParaRPr lang="en-US" dirty="0">
              <a:ea typeface="Calibri"/>
              <a:cs typeface="Calibri"/>
            </a:endParaRPr>
          </a:p>
        </p:txBody>
      </p:sp>
    </p:spTree>
    <p:extLst>
      <p:ext uri="{BB962C8B-B14F-4D97-AF65-F5344CB8AC3E}">
        <p14:creationId xmlns:p14="http://schemas.microsoft.com/office/powerpoint/2010/main" val="1664876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 name="Rectangle 4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In-Home/Community Based &amp; Parent Training</a:t>
            </a:r>
          </a:p>
        </p:txBody>
      </p:sp>
      <p:graphicFrame>
        <p:nvGraphicFramePr>
          <p:cNvPr id="419" name="Diagram 418">
            <a:extLst>
              <a:ext uri="{FF2B5EF4-FFF2-40B4-BE49-F238E27FC236}">
                <a16:creationId xmlns:a16="http://schemas.microsoft.com/office/drawing/2014/main" id="{5D75BB41-6546-8F85-DF20-47C1F3C41202}"/>
              </a:ext>
            </a:extLst>
          </p:cNvPr>
          <p:cNvGraphicFramePr/>
          <p:nvPr>
            <p:extLst>
              <p:ext uri="{D42A27DB-BD31-4B8C-83A1-F6EECF244321}">
                <p14:modId xmlns:p14="http://schemas.microsoft.com/office/powerpoint/2010/main" val="936127362"/>
              </p:ext>
            </p:extLst>
          </p:nvPr>
        </p:nvGraphicFramePr>
        <p:xfrm>
          <a:off x="61350" y="1182491"/>
          <a:ext cx="12014799" cy="5683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331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3457" y="1789498"/>
            <a:ext cx="4265147" cy="335921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In-Home/</a:t>
            </a:r>
            <a:r>
              <a:rPr lang="en-US" sz="2600" b="1">
                <a:solidFill>
                  <a:srgbClr val="FFFFFF"/>
                </a:solidFill>
              </a:rPr>
              <a:t>Community Based/Parent</a:t>
            </a:r>
            <a:r>
              <a:rPr lang="en-US" sz="2600" b="1" kern="1200">
                <a:solidFill>
                  <a:srgbClr val="FFFFFF"/>
                </a:solidFill>
                <a:latin typeface="+mj-lt"/>
                <a:ea typeface="+mj-ea"/>
                <a:cs typeface="+mj-cs"/>
              </a:rPr>
              <a:t> Training</a:t>
            </a:r>
          </a:p>
        </p:txBody>
      </p:sp>
      <p:pic>
        <p:nvPicPr>
          <p:cNvPr id="7" name="Picture 6" descr="A diagram of a community training service&#10;&#10;Description automatically generated">
            <a:extLst>
              <a:ext uri="{FF2B5EF4-FFF2-40B4-BE49-F238E27FC236}">
                <a16:creationId xmlns:a16="http://schemas.microsoft.com/office/drawing/2014/main" id="{F3A020FF-BAF2-5F9C-BB79-2D418534E526}"/>
              </a:ext>
            </a:extLst>
          </p:cNvPr>
          <p:cNvPicPr>
            <a:picLocks noChangeAspect="1"/>
          </p:cNvPicPr>
          <p:nvPr/>
        </p:nvPicPr>
        <p:blipFill>
          <a:blip r:embed="rId2"/>
          <a:stretch>
            <a:fillRect/>
          </a:stretch>
        </p:blipFill>
        <p:spPr>
          <a:xfrm>
            <a:off x="2427893" y="44824"/>
            <a:ext cx="10272156" cy="6858000"/>
          </a:xfrm>
          <a:prstGeom prst="rect">
            <a:avLst/>
          </a:prstGeom>
        </p:spPr>
      </p:pic>
    </p:spTree>
    <p:extLst>
      <p:ext uri="{BB962C8B-B14F-4D97-AF65-F5344CB8AC3E}">
        <p14:creationId xmlns:p14="http://schemas.microsoft.com/office/powerpoint/2010/main" val="1997744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B49EFD4-968F-73F7-AC7E-8E4A3C5B4F0D}"/>
              </a:ext>
            </a:extLst>
          </p:cNvPr>
          <p:cNvSpPr>
            <a:spLocks noGrp="1"/>
          </p:cNvSpPr>
          <p:nvPr>
            <p:ph type="title"/>
          </p:nvPr>
        </p:nvSpPr>
        <p:spPr>
          <a:xfrm>
            <a:off x="994979" y="526672"/>
            <a:ext cx="9860255" cy="3143992"/>
          </a:xfrm>
        </p:spPr>
        <p:txBody>
          <a:bodyPr vert="horz" lIns="91440" tIns="45720" rIns="91440" bIns="45720" rtlCol="0" anchor="b">
            <a:normAutofit/>
          </a:bodyPr>
          <a:lstStyle/>
          <a:p>
            <a:pPr algn="ctr"/>
            <a:r>
              <a:rPr lang="en-US" sz="7200" b="1" kern="1200">
                <a:solidFill>
                  <a:srgbClr val="FFFFFF"/>
                </a:solidFill>
                <a:latin typeface="+mj-lt"/>
                <a:ea typeface="+mj-ea"/>
                <a:cs typeface="+mj-cs"/>
              </a:rPr>
              <a:t>Related Services</a:t>
            </a:r>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97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833717" y="272126"/>
            <a:ext cx="10411421" cy="1033669"/>
          </a:xfrm>
        </p:spPr>
        <p:txBody>
          <a:bodyPr>
            <a:normAutofit/>
          </a:bodyPr>
          <a:lstStyle/>
          <a:p>
            <a:pPr algn="ctr"/>
            <a:r>
              <a:rPr lang="en-US" b="1">
                <a:solidFill>
                  <a:srgbClr val="FFFFFF"/>
                </a:solidFill>
              </a:rPr>
              <a:t>In-Home/Community Based/Parent Training</a:t>
            </a:r>
          </a:p>
        </p:txBody>
      </p:sp>
      <p:sp>
        <p:nvSpPr>
          <p:cNvPr id="3" name="TextBox 2">
            <a:extLst>
              <a:ext uri="{FF2B5EF4-FFF2-40B4-BE49-F238E27FC236}">
                <a16:creationId xmlns:a16="http://schemas.microsoft.com/office/drawing/2014/main" id="{30250B4A-8DB9-0B9A-84A9-10B053A10603}"/>
              </a:ext>
            </a:extLst>
          </p:cNvPr>
          <p:cNvSpPr txBox="1"/>
          <p:nvPr/>
        </p:nvSpPr>
        <p:spPr>
          <a:xfrm>
            <a:off x="139985" y="1679548"/>
            <a:ext cx="3135406" cy="47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PARENT RESOURCES: </a:t>
            </a:r>
          </a:p>
        </p:txBody>
      </p:sp>
      <p:sp>
        <p:nvSpPr>
          <p:cNvPr id="5" name="TextBox 4">
            <a:extLst>
              <a:ext uri="{FF2B5EF4-FFF2-40B4-BE49-F238E27FC236}">
                <a16:creationId xmlns:a16="http://schemas.microsoft.com/office/drawing/2014/main" id="{CC88748D-02C7-5C97-04A3-92170409B5BD}"/>
              </a:ext>
            </a:extLst>
          </p:cNvPr>
          <p:cNvSpPr txBox="1"/>
          <p:nvPr/>
        </p:nvSpPr>
        <p:spPr>
          <a:xfrm>
            <a:off x="835960" y="2147046"/>
            <a:ext cx="1104676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b="1"/>
              <a:t>Autism Speaks</a:t>
            </a:r>
            <a:r>
              <a:rPr lang="en-US"/>
              <a:t>:  </a:t>
            </a:r>
            <a:r>
              <a:rPr lang="en-US">
                <a:hlinkClick r:id="rId2"/>
              </a:rPr>
              <a:t>https://www.autismspeaks.org/caregiver-skills-training-program</a:t>
            </a:r>
            <a:endParaRPr lang="en-US">
              <a:cs typeface="Calibri"/>
            </a:endParaRPr>
          </a:p>
          <a:p>
            <a:pPr marL="285750" indent="-285750">
              <a:buFont typeface="Wingdings"/>
              <a:buChar char="Ø"/>
            </a:pPr>
            <a:endParaRPr lang="en-US">
              <a:cs typeface="Calibri"/>
            </a:endParaRPr>
          </a:p>
          <a:p>
            <a:pPr marL="285750" indent="-285750">
              <a:buFont typeface="Wingdings"/>
              <a:buChar char="Ø"/>
            </a:pPr>
            <a:r>
              <a:rPr lang="en-US" b="1">
                <a:cs typeface="Calibri"/>
              </a:rPr>
              <a:t>Pacer Center:</a:t>
            </a:r>
            <a:r>
              <a:rPr lang="en-US">
                <a:cs typeface="Calibri"/>
              </a:rPr>
              <a:t> </a:t>
            </a:r>
            <a:r>
              <a:rPr lang="en-US">
                <a:ea typeface="+mn-lt"/>
                <a:cs typeface="+mn-lt"/>
                <a:hlinkClick r:id="rId3"/>
              </a:rPr>
              <a:t>https://www.pacer.org/workshops/?gad_source=1&amp;gclid=CjwKCAjw7-SvBhB6EiwAwYdCAcbnHBLnBkrGPM6dLFsUsKUMZi-FwGvvp7RV4SCZeAY7uXgAZBnh8BoCrvoQAvD_BwE</a:t>
            </a:r>
            <a:endParaRPr lang="en-US">
              <a:ea typeface="+mn-lt"/>
              <a:cs typeface="+mn-lt"/>
            </a:endParaRPr>
          </a:p>
          <a:p>
            <a:pPr marL="285750" indent="-285750">
              <a:buFont typeface="Wingdings"/>
              <a:buChar char="Ø"/>
            </a:pPr>
            <a:endParaRPr lang="en-US">
              <a:latin typeface="Calibri"/>
              <a:cs typeface="Calibri"/>
            </a:endParaRPr>
          </a:p>
          <a:p>
            <a:pPr marL="285750" indent="-285750">
              <a:buFont typeface="Wingdings"/>
              <a:buChar char="Ø"/>
            </a:pPr>
            <a:r>
              <a:rPr lang="en-US" b="1">
                <a:latin typeface="Calibri"/>
                <a:cs typeface="Arial"/>
              </a:rPr>
              <a:t>Texas Project FIRST</a:t>
            </a:r>
            <a:r>
              <a:rPr lang="en-US">
                <a:latin typeface="Calibri"/>
                <a:cs typeface="Arial"/>
              </a:rPr>
              <a:t>: </a:t>
            </a:r>
            <a:r>
              <a:rPr lang="en-US">
                <a:latin typeface="Calibri"/>
                <a:cs typeface="Arial"/>
                <a:hlinkClick r:id="rId4"/>
              </a:rPr>
              <a:t>http://www.texasprojectfirst.org</a:t>
            </a:r>
            <a:endParaRPr lang="en-US">
              <a:latin typeface="Calibri"/>
              <a:cs typeface="Calibri"/>
            </a:endParaRPr>
          </a:p>
          <a:p>
            <a:pPr marL="285750" indent="-285750">
              <a:buFont typeface="Wingdings"/>
              <a:buChar char="Ø"/>
            </a:pPr>
            <a:endParaRPr lang="en-US">
              <a:cs typeface="Calibri"/>
            </a:endParaRPr>
          </a:p>
          <a:p>
            <a:pPr marL="285750" indent="-285750">
              <a:buFont typeface="Wingdings"/>
              <a:buChar char="Ø"/>
            </a:pPr>
            <a:r>
              <a:rPr lang="en-US" b="1">
                <a:latin typeface="Calibri"/>
                <a:cs typeface="Arial"/>
              </a:rPr>
              <a:t>Texas Parent to Parent:</a:t>
            </a:r>
            <a:r>
              <a:rPr lang="en-US">
                <a:latin typeface="Calibri"/>
                <a:cs typeface="Arial"/>
              </a:rPr>
              <a:t> </a:t>
            </a:r>
            <a:r>
              <a:rPr lang="en-US">
                <a:latin typeface="Calibri"/>
                <a:cs typeface="Arial"/>
                <a:hlinkClick r:id="rId5"/>
              </a:rPr>
              <a:t>https://www.txp2p.org/</a:t>
            </a:r>
            <a:endParaRPr lang="en-US">
              <a:latin typeface="Calibri"/>
              <a:cs typeface="Calibri"/>
            </a:endParaRPr>
          </a:p>
          <a:p>
            <a:pPr marL="285750" indent="-285750">
              <a:buFont typeface="Wingdings"/>
              <a:buChar char="Ø"/>
            </a:pPr>
            <a:endParaRPr lang="en-US">
              <a:cs typeface="Calibri"/>
            </a:endParaRPr>
          </a:p>
          <a:p>
            <a:pPr marL="285750" indent="-285750">
              <a:buFont typeface="Wingdings"/>
              <a:buChar char="Ø"/>
            </a:pPr>
            <a:r>
              <a:rPr lang="en-US" b="1">
                <a:latin typeface="Calibri"/>
                <a:cs typeface="Arial"/>
              </a:rPr>
              <a:t>Guide By Your Side:</a:t>
            </a:r>
            <a:r>
              <a:rPr lang="en-US">
                <a:latin typeface="Calibri"/>
                <a:cs typeface="Arial"/>
              </a:rPr>
              <a:t> </a:t>
            </a:r>
            <a:r>
              <a:rPr lang="en-US">
                <a:latin typeface="Calibri"/>
                <a:cs typeface="Arial"/>
                <a:hlinkClick r:id="rId6"/>
              </a:rPr>
              <a:t>https://txhv.org/gbys</a:t>
            </a:r>
            <a:endParaRPr lang="en-US">
              <a:latin typeface="Calibri"/>
              <a:cs typeface="Calibri"/>
            </a:endParaRPr>
          </a:p>
          <a:p>
            <a:pPr marL="285750" indent="-285750">
              <a:buFont typeface="Wingdings"/>
              <a:buChar char="Ø"/>
            </a:pPr>
            <a:endParaRPr lang="en-US" b="1">
              <a:cs typeface="Calibri"/>
            </a:endParaRPr>
          </a:p>
          <a:p>
            <a:pPr marL="285750" indent="-285750">
              <a:buFont typeface="Wingdings"/>
              <a:buChar char="Ø"/>
            </a:pPr>
            <a:r>
              <a:rPr lang="en-US" b="1">
                <a:latin typeface="Calibri"/>
                <a:cs typeface="Arial"/>
              </a:rPr>
              <a:t>Do2Learn.com: </a:t>
            </a:r>
            <a:r>
              <a:rPr lang="en-US">
                <a:latin typeface="Calibri"/>
                <a:cs typeface="Arial"/>
                <a:hlinkClick r:id="rId7"/>
              </a:rPr>
              <a:t>http://www.do2learn.com</a:t>
            </a:r>
            <a:endParaRPr lang="en-US">
              <a:latin typeface="Calibri"/>
              <a:cs typeface="Calibri"/>
            </a:endParaRPr>
          </a:p>
          <a:p>
            <a:pPr marL="285750" indent="-285750">
              <a:buFont typeface="Wingdings"/>
              <a:buChar char="Ø"/>
            </a:pPr>
            <a:endParaRPr lang="en-US">
              <a:cs typeface="Calibri"/>
            </a:endParaRPr>
          </a:p>
          <a:p>
            <a:pPr marL="285750" indent="-285750">
              <a:buFont typeface="Wingdings"/>
              <a:buChar char="Ø"/>
            </a:pPr>
            <a:r>
              <a:rPr lang="en-US" b="1">
                <a:latin typeface="Calibri"/>
                <a:cs typeface="Arial"/>
              </a:rPr>
              <a:t>Social Stories: </a:t>
            </a:r>
            <a:r>
              <a:rPr lang="en-US">
                <a:latin typeface="Calibri"/>
                <a:cs typeface="Arial"/>
                <a:hlinkClick r:id="rId8"/>
              </a:rPr>
              <a:t>http://www.thegraycenter.org</a:t>
            </a:r>
            <a:endParaRPr lang="en-US">
              <a:latin typeface="Calibri"/>
              <a:cs typeface="Calibri"/>
            </a:endParaRPr>
          </a:p>
          <a:p>
            <a:pPr marL="285750" indent="-285750">
              <a:buFont typeface="Wingdings"/>
              <a:buChar char="Ø"/>
            </a:pPr>
            <a:endParaRPr lang="en-US">
              <a:cs typeface="Calibri"/>
            </a:endParaRPr>
          </a:p>
          <a:p>
            <a:pPr marL="285750" indent="-285750">
              <a:buFont typeface="Wingdings"/>
              <a:buChar char="Ø"/>
            </a:pPr>
            <a:r>
              <a:rPr lang="en-US" b="1">
                <a:latin typeface="Calibri"/>
                <a:cs typeface="Arial"/>
              </a:rPr>
              <a:t>Parent Support</a:t>
            </a:r>
            <a:r>
              <a:rPr lang="en-US">
                <a:latin typeface="Calibri"/>
                <a:cs typeface="Arial"/>
              </a:rPr>
              <a:t> </a:t>
            </a:r>
            <a:r>
              <a:rPr lang="en-US">
                <a:latin typeface="Calibri"/>
                <a:cs typeface="Arial"/>
                <a:hlinkClick r:id="rId9"/>
              </a:rPr>
              <a:t>https://www.tsd.state.tx.us/apps/pages/parents</a:t>
            </a:r>
            <a:endParaRPr lang="en-US">
              <a:latin typeface="Calibri"/>
              <a:cs typeface="Calibri"/>
            </a:endParaRPr>
          </a:p>
        </p:txBody>
      </p:sp>
    </p:spTree>
    <p:extLst>
      <p:ext uri="{BB962C8B-B14F-4D97-AF65-F5344CB8AC3E}">
        <p14:creationId xmlns:p14="http://schemas.microsoft.com/office/powerpoint/2010/main" val="2935611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EEDF93-2157-462B-B3EA-EBD70D980896}"/>
              </a:ext>
            </a:extLst>
          </p:cNvPr>
          <p:cNvSpPr txBox="1"/>
          <p:nvPr/>
        </p:nvSpPr>
        <p:spPr>
          <a:xfrm>
            <a:off x="3676260" y="920685"/>
            <a:ext cx="8198778" cy="4387098"/>
          </a:xfrm>
          <a:prstGeom prst="rect">
            <a:avLst/>
          </a:prstGeom>
          <a:noFill/>
        </p:spPr>
        <p:txBody>
          <a:bodyPr wrap="square" lIns="91440" tIns="45720" rIns="91440" bIns="45720" anchor="t">
            <a:spAutoFit/>
          </a:bodyPr>
          <a:lstStyle/>
          <a:p>
            <a:pPr marL="285750" marR="0" indent="-285750">
              <a:lnSpc>
                <a:spcPct val="107000"/>
              </a:lnSpc>
              <a:spcBef>
                <a:spcPts val="0"/>
              </a:spcBef>
              <a:spcAft>
                <a:spcPts val="800"/>
              </a:spcAft>
              <a:buFont typeface="Arial" panose="020B0604020202020204" pitchFamily="34" charset="0"/>
              <a:buChar char="•"/>
            </a:pPr>
            <a:r>
              <a:rPr lang="en-US" sz="3200">
                <a:solidFill>
                  <a:schemeClr val="bg1"/>
                </a:solidFill>
                <a:latin typeface="Calibri"/>
                <a:ea typeface="Calibri" panose="020F0502020204030204" pitchFamily="34" charset="0"/>
                <a:cs typeface="Calibri"/>
              </a:rPr>
              <a:t>Is a student with a disability who needs </a:t>
            </a:r>
            <a:r>
              <a:rPr lang="en-US" sz="3200" b="1">
                <a:solidFill>
                  <a:schemeClr val="bg1"/>
                </a:solidFill>
                <a:latin typeface="Calibri"/>
                <a:ea typeface="Calibri" panose="020F0502020204030204" pitchFamily="34" charset="0"/>
                <a:cs typeface="Calibri"/>
              </a:rPr>
              <a:t>only</a:t>
            </a:r>
            <a:r>
              <a:rPr lang="en-US" sz="3200">
                <a:solidFill>
                  <a:schemeClr val="bg1"/>
                </a:solidFill>
                <a:latin typeface="Calibri"/>
                <a:ea typeface="Calibri" panose="020F0502020204030204" pitchFamily="34" charset="0"/>
                <a:cs typeface="Calibri"/>
              </a:rPr>
              <a:t> a related service but </a:t>
            </a:r>
            <a:r>
              <a:rPr lang="en-US" sz="3200" b="1">
                <a:solidFill>
                  <a:schemeClr val="bg1"/>
                </a:solidFill>
                <a:latin typeface="Calibri"/>
                <a:ea typeface="Calibri" panose="020F0502020204030204" pitchFamily="34" charset="0"/>
                <a:cs typeface="Calibri"/>
              </a:rPr>
              <a:t>not</a:t>
            </a:r>
            <a:r>
              <a:rPr lang="en-US" sz="3200">
                <a:solidFill>
                  <a:schemeClr val="bg1"/>
                </a:solidFill>
                <a:latin typeface="Calibri"/>
                <a:ea typeface="Calibri" panose="020F0502020204030204" pitchFamily="34" charset="0"/>
                <a:cs typeface="Calibri"/>
              </a:rPr>
              <a:t> special education eligible for related services under IDEA?</a:t>
            </a:r>
          </a:p>
          <a:p>
            <a:pPr marL="914400" lvl="1" indent="-457200">
              <a:lnSpc>
                <a:spcPct val="107000"/>
              </a:lnSpc>
              <a:spcAft>
                <a:spcPts val="800"/>
              </a:spcAft>
              <a:buFont typeface="Wingdings" panose="05000000000000000000" pitchFamily="2" charset="2"/>
              <a:buChar char="Ø"/>
            </a:pPr>
            <a:r>
              <a:rPr lang="en-US" sz="3200">
                <a:solidFill>
                  <a:srgbClr val="0070C0"/>
                </a:solidFill>
                <a:latin typeface="Calibri"/>
                <a:ea typeface="Calibri" panose="020F0502020204030204" pitchFamily="34" charset="0"/>
                <a:cs typeface="Calibri"/>
              </a:rPr>
              <a:t>No. A student with a disability who only needs a related service and not special education is not eligible under the IDEA and hence is not eligible to receive related services. </a:t>
            </a:r>
            <a:endParaRPr lang="en-US" sz="320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E7D921-6D21-4A1B-9432-93A8A11D9751}"/>
              </a:ext>
            </a:extLst>
          </p:cNvPr>
          <p:cNvSpPr txBox="1"/>
          <p:nvPr/>
        </p:nvSpPr>
        <p:spPr>
          <a:xfrm>
            <a:off x="130627" y="1845597"/>
            <a:ext cx="3545633" cy="1938992"/>
          </a:xfrm>
          <a:prstGeom prst="rect">
            <a:avLst/>
          </a:prstGeom>
          <a:noFill/>
        </p:spPr>
        <p:txBody>
          <a:bodyPr wrap="square" rtlCol="0">
            <a:spAutoFit/>
          </a:bodyPr>
          <a:lstStyle/>
          <a:p>
            <a:r>
              <a:rPr lang="en-US" sz="4000">
                <a:solidFill>
                  <a:schemeClr val="bg1"/>
                </a:solidFill>
              </a:rPr>
              <a:t>Frequently Asked Questions</a:t>
            </a:r>
          </a:p>
        </p:txBody>
      </p:sp>
    </p:spTree>
    <p:extLst>
      <p:ext uri="{BB962C8B-B14F-4D97-AF65-F5344CB8AC3E}">
        <p14:creationId xmlns:p14="http://schemas.microsoft.com/office/powerpoint/2010/main" val="2857433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EEDF93-2157-462B-B3EA-EBD70D980896}"/>
              </a:ext>
            </a:extLst>
          </p:cNvPr>
          <p:cNvSpPr txBox="1"/>
          <p:nvPr/>
        </p:nvSpPr>
        <p:spPr>
          <a:xfrm>
            <a:off x="3676260" y="1148483"/>
            <a:ext cx="8198778" cy="3333220"/>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Do parents have to pay for the related services a child receives? </a:t>
            </a:r>
          </a:p>
          <a:p>
            <a:pPr marL="914400" lvl="1" indent="-457200">
              <a:lnSpc>
                <a:spcPct val="107000"/>
              </a:lnSpc>
              <a:spcAft>
                <a:spcPts val="800"/>
              </a:spcAft>
              <a:buFont typeface="Wingdings" panose="05000000000000000000" pitchFamily="2" charset="2"/>
              <a:buChar char="Ø"/>
            </a:pPr>
            <a:r>
              <a:rPr lang="en-US" sz="3200">
                <a:solidFill>
                  <a:srgbClr val="0070C0"/>
                </a:solidFill>
                <a:latin typeface="Calibri" panose="020F0502020204030204" pitchFamily="34" charset="0"/>
                <a:ea typeface="Calibri" panose="020F0502020204030204" pitchFamily="34" charset="0"/>
                <a:cs typeface="Calibri" panose="020F0502020204030204" pitchFamily="34" charset="0"/>
              </a:rPr>
              <a:t>No. School districts may not charge parents of eligible students with disabilities for the costs of related services that have been included in the child's IEP.</a:t>
            </a:r>
          </a:p>
        </p:txBody>
      </p:sp>
      <p:sp>
        <p:nvSpPr>
          <p:cNvPr id="4" name="TextBox 3">
            <a:extLst>
              <a:ext uri="{FF2B5EF4-FFF2-40B4-BE49-F238E27FC236}">
                <a16:creationId xmlns:a16="http://schemas.microsoft.com/office/drawing/2014/main" id="{55E7D921-6D21-4A1B-9432-93A8A11D9751}"/>
              </a:ext>
            </a:extLst>
          </p:cNvPr>
          <p:cNvSpPr txBox="1"/>
          <p:nvPr/>
        </p:nvSpPr>
        <p:spPr>
          <a:xfrm>
            <a:off x="130627" y="1845597"/>
            <a:ext cx="3545633" cy="1938992"/>
          </a:xfrm>
          <a:prstGeom prst="rect">
            <a:avLst/>
          </a:prstGeom>
          <a:noFill/>
        </p:spPr>
        <p:txBody>
          <a:bodyPr wrap="square" rtlCol="0">
            <a:spAutoFit/>
          </a:bodyPr>
          <a:lstStyle/>
          <a:p>
            <a:r>
              <a:rPr lang="en-US" sz="4000">
                <a:solidFill>
                  <a:schemeClr val="bg1"/>
                </a:solidFill>
              </a:rPr>
              <a:t>Frequently Asked Questions</a:t>
            </a:r>
          </a:p>
        </p:txBody>
      </p:sp>
    </p:spTree>
    <p:extLst>
      <p:ext uri="{BB962C8B-B14F-4D97-AF65-F5344CB8AC3E}">
        <p14:creationId xmlns:p14="http://schemas.microsoft.com/office/powerpoint/2010/main" val="3027049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6BEF19-2A27-8681-DEA8-6FF418E28F10}"/>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Questions?</a:t>
            </a:r>
          </a:p>
        </p:txBody>
      </p:sp>
    </p:spTree>
    <p:extLst>
      <p:ext uri="{BB962C8B-B14F-4D97-AF65-F5344CB8AC3E}">
        <p14:creationId xmlns:p14="http://schemas.microsoft.com/office/powerpoint/2010/main" val="202655351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012D3F-7A5C-4F25-992F-14C3C33DAE7E}"/>
              </a:ext>
            </a:extLst>
          </p:cNvPr>
          <p:cNvSpPr txBox="1"/>
          <p:nvPr/>
        </p:nvSpPr>
        <p:spPr>
          <a:xfrm>
            <a:off x="3089952" y="1816359"/>
            <a:ext cx="6012095" cy="1446550"/>
          </a:xfrm>
          <a:prstGeom prst="rect">
            <a:avLst/>
          </a:prstGeom>
          <a:noFill/>
        </p:spPr>
        <p:txBody>
          <a:bodyPr wrap="none" rtlCol="0">
            <a:spAutoFit/>
          </a:bodyPr>
          <a:lstStyle/>
          <a:p>
            <a:r>
              <a:rPr lang="en-US" sz="8800">
                <a:solidFill>
                  <a:schemeClr val="bg1"/>
                </a:solidFill>
              </a:rPr>
              <a:t>THANK YOU!</a:t>
            </a:r>
          </a:p>
        </p:txBody>
      </p:sp>
    </p:spTree>
    <p:extLst>
      <p:ext uri="{BB962C8B-B14F-4D97-AF65-F5344CB8AC3E}">
        <p14:creationId xmlns:p14="http://schemas.microsoft.com/office/powerpoint/2010/main" val="2581288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a:solidFill>
                <a:schemeClr val="bg1"/>
              </a:solidFill>
              <a:latin typeface="Arial" panose="020B0604020202020204" pitchFamily="34" charset="0"/>
              <a:cs typeface="Arial" panose="020B0604020202020204" pitchFamily="34" charset="0"/>
            </a:endParaRPr>
          </a:p>
          <a:p>
            <a:pPr algn="ctr">
              <a:lnSpc>
                <a:spcPct val="150000"/>
              </a:lnSpc>
            </a:pPr>
            <a:r>
              <a:rPr lang="en-US" sz="1200" err="1">
                <a:solidFill>
                  <a:schemeClr val="bg1"/>
                </a:solidFill>
                <a:latin typeface="Arial" panose="020B0604020202020204" pitchFamily="34" charset="0"/>
                <a:cs typeface="Arial" panose="020B0604020202020204" pitchFamily="34" charset="0"/>
              </a:rPr>
              <a:t>www.fortbendisd.com</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EEDF93-2157-462B-B3EA-EBD70D980896}"/>
              </a:ext>
            </a:extLst>
          </p:cNvPr>
          <p:cNvSpPr txBox="1"/>
          <p:nvPr/>
        </p:nvSpPr>
        <p:spPr>
          <a:xfrm>
            <a:off x="3676260" y="920685"/>
            <a:ext cx="8198778" cy="5016630"/>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Related services are a wide array of supportive services provided to children with disabilities to assist them in benefiting from special education</a:t>
            </a:r>
          </a:p>
          <a:p>
            <a:pPr marR="0">
              <a:lnSpc>
                <a:spcPct val="107000"/>
              </a:lnSpc>
              <a:spcBef>
                <a:spcPts val="0"/>
              </a:spcBef>
              <a:spcAft>
                <a:spcPts val="800"/>
              </a:spcAft>
            </a:pPr>
            <a:endParaRPr lang="en-US" sz="3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IDEA defines related services as transportation and such developmental, corrective, and other supportive services necessary for a child with a disability to benefit from special education</a:t>
            </a:r>
            <a:endParaRPr lang="en-US" sz="320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E7D921-6D21-4A1B-9432-93A8A11D9751}"/>
              </a:ext>
            </a:extLst>
          </p:cNvPr>
          <p:cNvSpPr txBox="1"/>
          <p:nvPr/>
        </p:nvSpPr>
        <p:spPr>
          <a:xfrm>
            <a:off x="130627" y="1845597"/>
            <a:ext cx="3545633" cy="2554545"/>
          </a:xfrm>
          <a:prstGeom prst="rect">
            <a:avLst/>
          </a:prstGeom>
          <a:noFill/>
        </p:spPr>
        <p:txBody>
          <a:bodyPr wrap="square" rtlCol="0">
            <a:spAutoFit/>
          </a:bodyPr>
          <a:lstStyle/>
          <a:p>
            <a:r>
              <a:rPr lang="en-US" sz="4000">
                <a:solidFill>
                  <a:schemeClr val="bg1"/>
                </a:solidFill>
              </a:rPr>
              <a:t>Individuals with Disabilities Education Act (IDEA)</a:t>
            </a:r>
          </a:p>
        </p:txBody>
      </p:sp>
    </p:spTree>
    <p:extLst>
      <p:ext uri="{BB962C8B-B14F-4D97-AF65-F5344CB8AC3E}">
        <p14:creationId xmlns:p14="http://schemas.microsoft.com/office/powerpoint/2010/main" val="3042991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CA7752-61C1-D749-6C76-24DA327D81F1}"/>
              </a:ext>
            </a:extLst>
          </p:cNvPr>
          <p:cNvSpPr txBox="1"/>
          <p:nvPr/>
        </p:nvSpPr>
        <p:spPr>
          <a:xfrm>
            <a:off x="328955" y="2228671"/>
            <a:ext cx="3054325" cy="2123658"/>
          </a:xfrm>
          <a:prstGeom prst="rect">
            <a:avLst/>
          </a:prstGeom>
          <a:noFill/>
        </p:spPr>
        <p:txBody>
          <a:bodyPr wrap="square" rtlCol="0">
            <a:spAutoFit/>
          </a:bodyPr>
          <a:lstStyle/>
          <a:p>
            <a:r>
              <a:rPr lang="en-US" sz="4400" b="1">
                <a:solidFill>
                  <a:schemeClr val="bg1"/>
                </a:solidFill>
              </a:rPr>
              <a:t>Need for Related Services</a:t>
            </a:r>
          </a:p>
        </p:txBody>
      </p:sp>
      <p:sp>
        <p:nvSpPr>
          <p:cNvPr id="4" name="TextBox 3">
            <a:extLst>
              <a:ext uri="{FF2B5EF4-FFF2-40B4-BE49-F238E27FC236}">
                <a16:creationId xmlns:a16="http://schemas.microsoft.com/office/drawing/2014/main" id="{AAF52568-FD7E-555D-33E4-A47D54DDA1B7}"/>
              </a:ext>
            </a:extLst>
          </p:cNvPr>
          <p:cNvSpPr txBox="1"/>
          <p:nvPr/>
        </p:nvSpPr>
        <p:spPr>
          <a:xfrm>
            <a:off x="3890349" y="612844"/>
            <a:ext cx="7524205" cy="6709529"/>
          </a:xfrm>
          <a:prstGeom prst="rect">
            <a:avLst/>
          </a:prstGeom>
          <a:noFill/>
        </p:spPr>
        <p:txBody>
          <a:bodyPr wrap="square" rtlCol="0">
            <a:spAutoFit/>
          </a:bodyPr>
          <a:lstStyle/>
          <a:p>
            <a:pPr marL="342900" indent="-342900">
              <a:buFont typeface="Arial" panose="020B0604020202020204" pitchFamily="34" charset="0"/>
              <a:buChar char="•"/>
            </a:pPr>
            <a:r>
              <a:rPr lang="en-US" sz="2800">
                <a:solidFill>
                  <a:schemeClr val="bg1"/>
                </a:solidFill>
              </a:rPr>
              <a:t>The need for related services is considered during the student’s ARD meeting based on the evaluation and assessment data</a:t>
            </a:r>
          </a:p>
          <a:p>
            <a:pPr marL="800100" lvl="1" indent="-342900">
              <a:buFont typeface="Arial" panose="020B0604020202020204" pitchFamily="34" charset="0"/>
              <a:buChar char="•"/>
            </a:pPr>
            <a:r>
              <a:rPr lang="en-US" sz="2800">
                <a:solidFill>
                  <a:schemeClr val="bg1"/>
                </a:solidFill>
              </a:rPr>
              <a:t>An evaluation for the related service must be completed to determine the student’s need for the related service</a:t>
            </a:r>
          </a:p>
          <a:p>
            <a:pPr marL="342900" indent="-342900">
              <a:buFont typeface="Arial" panose="020B0604020202020204" pitchFamily="34" charset="0"/>
              <a:buChar char="•"/>
            </a:pPr>
            <a:endParaRPr lang="en-US" sz="2800">
              <a:solidFill>
                <a:schemeClr val="bg1"/>
              </a:solidFill>
            </a:endParaRPr>
          </a:p>
          <a:p>
            <a:pPr marL="342900" indent="-342900">
              <a:buFont typeface="Arial" panose="020B0604020202020204" pitchFamily="34" charset="0"/>
              <a:buChar char="•"/>
            </a:pPr>
            <a:r>
              <a:rPr lang="en-US" sz="2800">
                <a:solidFill>
                  <a:schemeClr val="bg1"/>
                </a:solidFill>
              </a:rPr>
              <a:t>An ARD committee is responsible for determining appropriate educational services, including related services, based on the individual educational needs of a student.</a:t>
            </a:r>
          </a:p>
          <a:p>
            <a:pPr marL="800100" lvl="1" indent="-342900">
              <a:buFont typeface="Arial" panose="020B0604020202020204" pitchFamily="34" charset="0"/>
              <a:buChar char="•"/>
            </a:pPr>
            <a:r>
              <a:rPr lang="en-US" sz="2800">
                <a:solidFill>
                  <a:schemeClr val="bg1"/>
                </a:solidFill>
              </a:rPr>
              <a:t>Related services are NOT determined based on a particular disability category</a:t>
            </a:r>
          </a:p>
          <a:p>
            <a:pPr marL="800100" lvl="1" indent="-342900">
              <a:buFont typeface="Arial" panose="020B0604020202020204" pitchFamily="34" charset="0"/>
              <a:buChar char="•"/>
            </a:pPr>
            <a:endParaRPr lang="en-US" sz="2400">
              <a:solidFill>
                <a:schemeClr val="bg1"/>
              </a:solidFill>
            </a:endParaRPr>
          </a:p>
          <a:p>
            <a:pPr marL="800100" lvl="1" indent="-342900">
              <a:buFont typeface="Arial" panose="020B0604020202020204" pitchFamily="34" charset="0"/>
              <a:buChar char="•"/>
            </a:pPr>
            <a:endParaRPr lang="en-US" sz="2400">
              <a:solidFill>
                <a:schemeClr val="bg1"/>
              </a:solidFill>
            </a:endParaRPr>
          </a:p>
          <a:p>
            <a:pPr marL="342900" indent="-342900">
              <a:buFont typeface="Arial" panose="020B0604020202020204" pitchFamily="34" charset="0"/>
              <a:buChar char="•"/>
            </a:pPr>
            <a:endParaRPr lang="en-US">
              <a:solidFill>
                <a:schemeClr val="bg1"/>
              </a:solidFill>
            </a:endParaRPr>
          </a:p>
        </p:txBody>
      </p:sp>
    </p:spTree>
    <p:extLst>
      <p:ext uri="{BB962C8B-B14F-4D97-AF65-F5344CB8AC3E}">
        <p14:creationId xmlns:p14="http://schemas.microsoft.com/office/powerpoint/2010/main" val="572692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CA7752-61C1-D749-6C76-24DA327D81F1}"/>
              </a:ext>
            </a:extLst>
          </p:cNvPr>
          <p:cNvSpPr txBox="1"/>
          <p:nvPr/>
        </p:nvSpPr>
        <p:spPr>
          <a:xfrm>
            <a:off x="328955" y="2228671"/>
            <a:ext cx="3054325" cy="2123658"/>
          </a:xfrm>
          <a:prstGeom prst="rect">
            <a:avLst/>
          </a:prstGeom>
          <a:noFill/>
        </p:spPr>
        <p:txBody>
          <a:bodyPr wrap="square" rtlCol="0">
            <a:spAutoFit/>
          </a:bodyPr>
          <a:lstStyle/>
          <a:p>
            <a:r>
              <a:rPr lang="en-US" sz="4400" b="1">
                <a:solidFill>
                  <a:srgbClr val="FFFFFF"/>
                </a:solidFill>
              </a:rPr>
              <a:t>Direct and Indirect Services</a:t>
            </a:r>
            <a:endParaRPr lang="en-US" sz="4400" b="1">
              <a:solidFill>
                <a:schemeClr val="bg1"/>
              </a:solidFill>
            </a:endParaRPr>
          </a:p>
        </p:txBody>
      </p:sp>
      <p:sp>
        <p:nvSpPr>
          <p:cNvPr id="4" name="TextBox 3">
            <a:extLst>
              <a:ext uri="{FF2B5EF4-FFF2-40B4-BE49-F238E27FC236}">
                <a16:creationId xmlns:a16="http://schemas.microsoft.com/office/drawing/2014/main" id="{AAF52568-FD7E-555D-33E4-A47D54DDA1B7}"/>
              </a:ext>
            </a:extLst>
          </p:cNvPr>
          <p:cNvSpPr txBox="1"/>
          <p:nvPr/>
        </p:nvSpPr>
        <p:spPr>
          <a:xfrm>
            <a:off x="3814353" y="522514"/>
            <a:ext cx="7746275" cy="6709529"/>
          </a:xfrm>
          <a:prstGeom prst="rect">
            <a:avLst/>
          </a:prstGeom>
          <a:noFill/>
        </p:spPr>
        <p:txBody>
          <a:bodyPr wrap="square" rtlCol="0">
            <a:spAutoFit/>
          </a:bodyPr>
          <a:lstStyle/>
          <a:p>
            <a:pPr marL="342900" indent="-342900">
              <a:buFont typeface="Arial" panose="020B0604020202020204" pitchFamily="34" charset="0"/>
              <a:buChar char="•"/>
            </a:pPr>
            <a:r>
              <a:rPr lang="en-US" sz="2800" i="1">
                <a:solidFill>
                  <a:schemeClr val="bg1"/>
                </a:solidFill>
              </a:rPr>
              <a:t>Direct Services:</a:t>
            </a:r>
            <a:endParaRPr lang="en-US" sz="2800">
              <a:solidFill>
                <a:schemeClr val="bg1"/>
              </a:solidFill>
            </a:endParaRPr>
          </a:p>
          <a:p>
            <a:pPr marL="800100" lvl="1" indent="-342900">
              <a:buFont typeface="Arial" panose="020B0604020202020204" pitchFamily="34" charset="0"/>
              <a:buChar char="•"/>
            </a:pPr>
            <a:r>
              <a:rPr lang="en-US" sz="2800">
                <a:solidFill>
                  <a:schemeClr val="bg1"/>
                </a:solidFill>
              </a:rPr>
              <a:t>Usually refer to hands-on, face-to-face interactions between the related services professional and the student</a:t>
            </a:r>
          </a:p>
          <a:p>
            <a:pPr marL="800100" lvl="1" indent="-342900">
              <a:buFont typeface="Arial" panose="020B0604020202020204" pitchFamily="34" charset="0"/>
              <a:buChar char="•"/>
            </a:pPr>
            <a:r>
              <a:rPr lang="en-US" sz="2800">
                <a:solidFill>
                  <a:schemeClr val="bg1"/>
                </a:solidFill>
              </a:rPr>
              <a:t>Takes place in a variety of settings (classroom, gym, health office, resource room, counseling office, or playground)</a:t>
            </a:r>
          </a:p>
          <a:p>
            <a:pPr marL="342900" indent="-342900">
              <a:buFont typeface="Arial" panose="020B0604020202020204" pitchFamily="34" charset="0"/>
              <a:buChar char="•"/>
            </a:pPr>
            <a:endParaRPr lang="en-US" sz="2800">
              <a:solidFill>
                <a:schemeClr val="bg1"/>
              </a:solidFill>
            </a:endParaRPr>
          </a:p>
          <a:p>
            <a:pPr marL="342900" indent="-342900">
              <a:buFont typeface="Arial" panose="020B0604020202020204" pitchFamily="34" charset="0"/>
              <a:buChar char="•"/>
            </a:pPr>
            <a:r>
              <a:rPr lang="en-US" sz="2800" i="1">
                <a:solidFill>
                  <a:schemeClr val="bg1"/>
                </a:solidFill>
              </a:rPr>
              <a:t>Indirect Services:</a:t>
            </a:r>
          </a:p>
          <a:p>
            <a:pPr marL="800100" lvl="1" indent="-342900">
              <a:buFont typeface="Arial" panose="020B0604020202020204" pitchFamily="34" charset="0"/>
              <a:buChar char="•"/>
            </a:pPr>
            <a:r>
              <a:rPr lang="en-US" sz="2800">
                <a:solidFill>
                  <a:schemeClr val="bg1"/>
                </a:solidFill>
              </a:rPr>
              <a:t>May involve teaching, consulting with, and/or directly supervising other personnel so that they can carry out therapeutically appropriate activities</a:t>
            </a:r>
          </a:p>
          <a:p>
            <a:pPr marL="800100" lvl="1" indent="-342900">
              <a:buFont typeface="Arial" panose="020B0604020202020204" pitchFamily="34" charset="0"/>
              <a:buChar char="•"/>
            </a:pPr>
            <a:endParaRPr lang="en-US" sz="2400">
              <a:solidFill>
                <a:schemeClr val="bg1"/>
              </a:solidFill>
            </a:endParaRPr>
          </a:p>
          <a:p>
            <a:pPr marL="800100" lvl="1" indent="-342900">
              <a:buFont typeface="Arial" panose="020B0604020202020204" pitchFamily="34" charset="0"/>
              <a:buChar char="•"/>
            </a:pPr>
            <a:endParaRPr lang="en-US" sz="2400">
              <a:solidFill>
                <a:schemeClr val="bg1"/>
              </a:solidFill>
            </a:endParaRPr>
          </a:p>
          <a:p>
            <a:pPr marL="342900" indent="-342900">
              <a:buFont typeface="Arial" panose="020B0604020202020204" pitchFamily="34" charset="0"/>
              <a:buChar char="•"/>
            </a:pPr>
            <a:endParaRPr lang="en-US">
              <a:solidFill>
                <a:schemeClr val="bg1"/>
              </a:solidFill>
            </a:endParaRPr>
          </a:p>
        </p:txBody>
      </p:sp>
    </p:spTree>
    <p:extLst>
      <p:ext uri="{BB962C8B-B14F-4D97-AF65-F5344CB8AC3E}">
        <p14:creationId xmlns:p14="http://schemas.microsoft.com/office/powerpoint/2010/main" val="418162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B49EFD4-968F-73F7-AC7E-8E4A3C5B4F0D}"/>
              </a:ext>
            </a:extLst>
          </p:cNvPr>
          <p:cNvSpPr>
            <a:spLocks noGrp="1"/>
          </p:cNvSpPr>
          <p:nvPr>
            <p:ph type="title"/>
          </p:nvPr>
        </p:nvSpPr>
        <p:spPr>
          <a:xfrm>
            <a:off x="1165871" y="1087514"/>
            <a:ext cx="9860255" cy="3143992"/>
          </a:xfrm>
        </p:spPr>
        <p:txBody>
          <a:bodyPr vert="horz" lIns="91440" tIns="45720" rIns="91440" bIns="45720" rtlCol="0" anchor="b">
            <a:normAutofit/>
          </a:bodyPr>
          <a:lstStyle/>
          <a:p>
            <a:pPr algn="ctr"/>
            <a:r>
              <a:rPr lang="en-US" sz="7200" b="1" kern="1200">
                <a:solidFill>
                  <a:srgbClr val="FFFFFF"/>
                </a:solidFill>
                <a:latin typeface="+mj-lt"/>
                <a:ea typeface="+mj-ea"/>
                <a:cs typeface="+mj-cs"/>
              </a:rPr>
              <a:t>Types of</a:t>
            </a:r>
            <a:br>
              <a:rPr lang="en-US" sz="7200" b="1" kern="1200">
                <a:solidFill>
                  <a:srgbClr val="FFFFFF"/>
                </a:solidFill>
                <a:latin typeface="+mj-lt"/>
                <a:ea typeface="+mj-ea"/>
                <a:cs typeface="+mj-cs"/>
              </a:rPr>
            </a:br>
            <a:r>
              <a:rPr lang="en-US" sz="7200" b="1" kern="1200">
                <a:solidFill>
                  <a:srgbClr val="FFFFFF"/>
                </a:solidFill>
                <a:latin typeface="+mj-lt"/>
                <a:ea typeface="+mj-ea"/>
                <a:cs typeface="+mj-cs"/>
              </a:rPr>
              <a:t>Related Services</a:t>
            </a:r>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87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6BEF19-2A27-8681-DEA8-6FF418E28F10}"/>
              </a:ext>
            </a:extLst>
          </p:cNvPr>
          <p:cNvSpPr>
            <a:spLocks noGrp="1"/>
          </p:cNvSpPr>
          <p:nvPr>
            <p:ph type="title"/>
          </p:nvPr>
        </p:nvSpPr>
        <p:spPr>
          <a:xfrm>
            <a:off x="-149902" y="2713765"/>
            <a:ext cx="11910970" cy="1505966"/>
          </a:xfrm>
        </p:spPr>
        <p:txBody>
          <a:bodyPr vert="horz" lIns="91440" tIns="45720" rIns="91440" bIns="45720" numCol="3" rtlCol="0" anchor="ctr">
            <a:noAutofit/>
          </a:bodyPr>
          <a:lstStyle/>
          <a:p>
            <a:r>
              <a:rPr lang="en-US" sz="2800" b="1" kern="1200">
                <a:solidFill>
                  <a:schemeClr val="bg2"/>
                </a:solidFill>
                <a:latin typeface="+mj-lt"/>
                <a:ea typeface="+mj-ea"/>
                <a:cs typeface="+mj-cs"/>
              </a:rPr>
              <a:t>         Audiology</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         School Health</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         Counseling</a:t>
            </a:r>
            <a:br>
              <a:rPr lang="en-US" sz="2800" b="1" kern="1200">
                <a:solidFill>
                  <a:schemeClr val="bg2"/>
                </a:solidFill>
                <a:latin typeface="+mj-lt"/>
                <a:ea typeface="+mj-ea"/>
                <a:cs typeface="+mj-cs"/>
              </a:rPr>
            </a:br>
            <a:br>
              <a:rPr lang="en-US" sz="2800" b="1" kern="1200">
                <a:solidFill>
                  <a:schemeClr val="bg2"/>
                </a:solidFill>
                <a:latin typeface="+mj-lt"/>
                <a:ea typeface="+mj-ea"/>
                <a:cs typeface="+mj-cs"/>
              </a:rPr>
            </a:br>
            <a:r>
              <a:rPr lang="en-US" sz="2800" b="1" kern="1200">
                <a:solidFill>
                  <a:schemeClr val="bg2"/>
                </a:solidFill>
                <a:latin typeface="+mj-lt"/>
                <a:ea typeface="+mj-ea"/>
                <a:cs typeface="+mj-cs"/>
              </a:rPr>
              <a:t>Transportation</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Physical Therapy</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Vision</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Occupational Therapy</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In-Home/Parent Training</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Adapted Physical Education</a:t>
            </a:r>
            <a:br>
              <a:rPr lang="en-US" sz="2800" b="1" kern="1200">
                <a:solidFill>
                  <a:schemeClr val="bg2"/>
                </a:solidFill>
                <a:latin typeface="+mj-lt"/>
                <a:ea typeface="+mj-ea"/>
                <a:cs typeface="+mj-cs"/>
              </a:rPr>
            </a:br>
            <a:r>
              <a:rPr lang="en-US" sz="2800" b="1" kern="1200">
                <a:solidFill>
                  <a:schemeClr val="bg2"/>
                </a:solidFill>
                <a:latin typeface="+mj-lt"/>
                <a:ea typeface="+mj-ea"/>
                <a:cs typeface="+mj-cs"/>
              </a:rPr>
              <a:t>Orientation and Mobility</a:t>
            </a:r>
          </a:p>
        </p:txBody>
      </p:sp>
    </p:spTree>
    <p:extLst>
      <p:ext uri="{BB962C8B-B14F-4D97-AF65-F5344CB8AC3E}">
        <p14:creationId xmlns:p14="http://schemas.microsoft.com/office/powerpoint/2010/main" val="215349810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5E2CA-7A60-2580-8E0E-56F560ED36A5}"/>
              </a:ext>
            </a:extLst>
          </p:cNvPr>
          <p:cNvSpPr>
            <a:spLocks noGrp="1"/>
          </p:cNvSpPr>
          <p:nvPr>
            <p:ph type="title"/>
          </p:nvPr>
        </p:nvSpPr>
        <p:spPr>
          <a:xfrm>
            <a:off x="1371599" y="294538"/>
            <a:ext cx="9895951" cy="1033669"/>
          </a:xfrm>
        </p:spPr>
        <p:txBody>
          <a:bodyPr>
            <a:normAutofit/>
          </a:bodyPr>
          <a:lstStyle/>
          <a:p>
            <a:pPr algn="ctr"/>
            <a:r>
              <a:rPr lang="en-US" b="1">
                <a:solidFill>
                  <a:srgbClr val="FFFFFF"/>
                </a:solidFill>
              </a:rPr>
              <a:t>School-Based Occupational Therapy</a:t>
            </a:r>
            <a:endParaRPr lang="en-US"/>
          </a:p>
        </p:txBody>
      </p:sp>
      <p:sp>
        <p:nvSpPr>
          <p:cNvPr id="4" name="Content Placeholder 3">
            <a:extLst>
              <a:ext uri="{FF2B5EF4-FFF2-40B4-BE49-F238E27FC236}">
                <a16:creationId xmlns:a16="http://schemas.microsoft.com/office/drawing/2014/main" id="{462A6BC8-F197-6C9F-E43D-CBDF4EB3AD83}"/>
              </a:ext>
            </a:extLst>
          </p:cNvPr>
          <p:cNvSpPr>
            <a:spLocks noGrp="1"/>
          </p:cNvSpPr>
          <p:nvPr>
            <p:ph idx="1"/>
          </p:nvPr>
        </p:nvSpPr>
        <p:spPr/>
        <p:txBody>
          <a:bodyPr vert="horz" lIns="91440" tIns="45720" rIns="91440" bIns="45720" rtlCol="0" anchor="t">
            <a:normAutofit lnSpcReduction="10000"/>
          </a:bodyPr>
          <a:lstStyle/>
          <a:p>
            <a:r>
              <a:rPr lang="en-US"/>
              <a:t>School-based Occupational Therapists provide interventions and support in order to help students </a:t>
            </a:r>
            <a:r>
              <a:rPr lang="en-US" b="1"/>
              <a:t>access and participate </a:t>
            </a:r>
            <a:r>
              <a:rPr lang="en-US"/>
              <a:t>in their educational environment. </a:t>
            </a:r>
          </a:p>
          <a:p>
            <a:r>
              <a:rPr lang="en-US"/>
              <a:t>Occupational Therapy with students in the school setting must be educationally relevant. </a:t>
            </a:r>
            <a:endParaRPr lang="en-US">
              <a:ea typeface="Calibri"/>
              <a:cs typeface="Calibri"/>
            </a:endParaRPr>
          </a:p>
          <a:p>
            <a:r>
              <a:rPr lang="en-US"/>
              <a:t>Therapists work with students and teachers to help develop functional strategies that a student may need for them to access their educational materials, educational environment, or participate in school-based self-help tasks. </a:t>
            </a:r>
            <a:endParaRPr lang="en-US">
              <a:ea typeface="Calibri"/>
              <a:cs typeface="Calibri"/>
            </a:endParaRPr>
          </a:p>
          <a:p>
            <a:r>
              <a:rPr lang="en-US"/>
              <a:t>Interventions may occur in the classroom, playground, lunchroom, or restroom. </a:t>
            </a:r>
            <a:endParaRPr lang="en-US">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038569245"/>
      </p:ext>
    </p:extLst>
  </p:cSld>
  <p:clrMapOvr>
    <a:masterClrMapping/>
  </p:clrMapOvr>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2882</Words>
  <Application>Microsoft Office PowerPoint</Application>
  <PresentationFormat>Widescreen</PresentationFormat>
  <Paragraphs>273</Paragraphs>
  <Slides>35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Trebuchet MS</vt:lpstr>
      <vt:lpstr>Wingdings</vt:lpstr>
      <vt:lpstr>Office Theme</vt:lpstr>
      <vt:lpstr>Parent Training: Related Services for Students Receiving Special Education Services</vt:lpstr>
      <vt:lpstr>PowerPoint Presentation</vt:lpstr>
      <vt:lpstr>Related Services</vt:lpstr>
      <vt:lpstr>PowerPoint Presentation</vt:lpstr>
      <vt:lpstr>PowerPoint Presentation</vt:lpstr>
      <vt:lpstr>PowerPoint Presentation</vt:lpstr>
      <vt:lpstr>Types of Related Services</vt:lpstr>
      <vt:lpstr>         Audiology          School Health          Counseling  Transportation Physical Therapy Vision Occupational Therapy In-Home/Parent Training Adapted Physical Education Orientation and Mobility</vt:lpstr>
      <vt:lpstr>School-Based Occupational Therapy</vt:lpstr>
      <vt:lpstr>Occupational Therapy</vt:lpstr>
      <vt:lpstr>Occupational Therapy: Resources for Handwriting</vt:lpstr>
      <vt:lpstr>Counseling</vt:lpstr>
      <vt:lpstr>Counseling</vt:lpstr>
      <vt:lpstr>Counseling</vt:lpstr>
      <vt:lpstr>Physical Therapy</vt:lpstr>
      <vt:lpstr>Physical Therapy</vt:lpstr>
      <vt:lpstr>Physical Therapy</vt:lpstr>
      <vt:lpstr>Vision</vt:lpstr>
      <vt:lpstr>Vision</vt:lpstr>
      <vt:lpstr>The Expanded Core Curriculum (ECC) refers to nine categories of experiences and concepts casually and incidentally learned by sighted students that need to be systematically and sequentially taught to learners who are visually impaired, through their educational teams. It is addressed as part of the FVE (Full Vision Evaluation) and is part of every annual ARD. </vt:lpstr>
      <vt:lpstr>Vision: Parent Resources</vt:lpstr>
      <vt:lpstr>Adapted Physical Education</vt:lpstr>
      <vt:lpstr>Adapted Physical Education</vt:lpstr>
      <vt:lpstr>Adapted Physical Education</vt:lpstr>
      <vt:lpstr>Adapted Physical Education</vt:lpstr>
      <vt:lpstr>Adapted Physical Education</vt:lpstr>
      <vt:lpstr>Adapted Physical Education</vt:lpstr>
      <vt:lpstr>In-Home/Community Based &amp; Parent Training</vt:lpstr>
      <vt:lpstr>In-Home/Community Based/Parent Training</vt:lpstr>
      <vt:lpstr>In-Home/Community Based/Parent Training</vt:lpstr>
      <vt:lpstr>PowerPoint Presentation</vt:lpstr>
      <vt:lpstr>PowerPoint Presentation</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Manthey, Cindy</cp:lastModifiedBy>
  <cp:revision>205</cp:revision>
  <cp:lastPrinted>2024-01-31T16:37:25Z</cp:lastPrinted>
  <dcterms:created xsi:type="dcterms:W3CDTF">2022-05-20T14:55:30Z</dcterms:created>
  <dcterms:modified xsi:type="dcterms:W3CDTF">2024-03-20T19:57:23Z</dcterms:modified>
</cp:coreProperties>
</file>